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7" r:id="rId6"/>
    <p:sldId id="258" r:id="rId7"/>
    <p:sldId id="259" r:id="rId8"/>
    <p:sldId id="2575" r:id="rId9"/>
    <p:sldId id="25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AF3"/>
    <a:srgbClr val="E5ECF4"/>
    <a:srgbClr val="9FA6FF"/>
    <a:srgbClr val="3E4AFF"/>
    <a:srgbClr val="DDDFFF"/>
    <a:srgbClr val="E9EAEA"/>
    <a:srgbClr val="E4E4E4"/>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ca Lombardi" userId="5258f894-a268-49a0-a540-9aa990dee834" providerId="ADAL" clId="{11F91497-A160-47C3-B538-9F6A5D3A7B10}"/>
    <pc:docChg chg="undo custSel modSld">
      <pc:chgData name="Veronica Lombardi" userId="5258f894-a268-49a0-a540-9aa990dee834" providerId="ADAL" clId="{11F91497-A160-47C3-B538-9F6A5D3A7B10}" dt="2025-11-20T20:36:13.054" v="50" actId="14100"/>
      <pc:docMkLst>
        <pc:docMk/>
      </pc:docMkLst>
      <pc:sldChg chg="addSp delSp modSp mod setBg">
        <pc:chgData name="Veronica Lombardi" userId="5258f894-a268-49a0-a540-9aa990dee834" providerId="ADAL" clId="{11F91497-A160-47C3-B538-9F6A5D3A7B10}" dt="2025-11-20T20:36:13.054" v="50" actId="14100"/>
        <pc:sldMkLst>
          <pc:docMk/>
          <pc:sldMk cId="1684697404" sldId="2574"/>
        </pc:sldMkLst>
        <pc:spChg chg="add del mod">
          <ac:chgData name="Veronica Lombardi" userId="5258f894-a268-49a0-a540-9aa990dee834" providerId="ADAL" clId="{11F91497-A160-47C3-B538-9F6A5D3A7B10}" dt="2025-11-20T20:28:38.203" v="4" actId="478"/>
          <ac:spMkLst>
            <pc:docMk/>
            <pc:sldMk cId="1684697404" sldId="2574"/>
            <ac:spMk id="5" creationId="{4A5BDF9E-FCDB-378E-EB51-39E7C02A76E5}"/>
          </ac:spMkLst>
        </pc:spChg>
        <pc:spChg chg="mod">
          <ac:chgData name="Veronica Lombardi" userId="5258f894-a268-49a0-a540-9aa990dee834" providerId="ADAL" clId="{11F91497-A160-47C3-B538-9F6A5D3A7B10}" dt="2025-11-20T20:35:23.049" v="43" actId="14100"/>
          <ac:spMkLst>
            <pc:docMk/>
            <pc:sldMk cId="1684697404" sldId="2574"/>
            <ac:spMk id="7" creationId="{449F2167-D632-5587-66A7-1AF21453B2EC}"/>
          </ac:spMkLst>
        </pc:spChg>
        <pc:spChg chg="mod">
          <ac:chgData name="Veronica Lombardi" userId="5258f894-a268-49a0-a540-9aa990dee834" providerId="ADAL" clId="{11F91497-A160-47C3-B538-9F6A5D3A7B10}" dt="2025-11-20T20:36:13.054" v="50" actId="14100"/>
          <ac:spMkLst>
            <pc:docMk/>
            <pc:sldMk cId="1684697404" sldId="2574"/>
            <ac:spMk id="8" creationId="{DA932532-79FC-0AB0-ADC1-9C468B2F4554}"/>
          </ac:spMkLst>
        </pc:spChg>
        <pc:spChg chg="add del mod">
          <ac:chgData name="Veronica Lombardi" userId="5258f894-a268-49a0-a540-9aa990dee834" providerId="ADAL" clId="{11F91497-A160-47C3-B538-9F6A5D3A7B10}" dt="2025-11-20T20:28:41.632" v="5" actId="478"/>
          <ac:spMkLst>
            <pc:docMk/>
            <pc:sldMk cId="1684697404" sldId="2574"/>
            <ac:spMk id="11" creationId="{F5D2F6C9-6EC6-A9E6-C10A-921E33D0369D}"/>
          </ac:spMkLst>
        </pc:spChg>
        <pc:spChg chg="add del mod">
          <ac:chgData name="Veronica Lombardi" userId="5258f894-a268-49a0-a540-9aa990dee834" providerId="ADAL" clId="{11F91497-A160-47C3-B538-9F6A5D3A7B10}" dt="2025-11-20T20:28:44.770" v="6" actId="478"/>
          <ac:spMkLst>
            <pc:docMk/>
            <pc:sldMk cId="1684697404" sldId="2574"/>
            <ac:spMk id="13" creationId="{02D9C3E0-FCED-6DDB-A827-C2A8B5E531EA}"/>
          </ac:spMkLst>
        </pc:spChg>
        <pc:spChg chg="mod">
          <ac:chgData name="Veronica Lombardi" userId="5258f894-a268-49a0-a540-9aa990dee834" providerId="ADAL" clId="{11F91497-A160-47C3-B538-9F6A5D3A7B10}" dt="2025-11-20T20:34:35.668" v="36" actId="207"/>
          <ac:spMkLst>
            <pc:docMk/>
            <pc:sldMk cId="1684697404" sldId="2574"/>
            <ac:spMk id="17" creationId="{4E6B8FC3-C6AB-4C05-AB1A-6A425F437168}"/>
          </ac:spMkLst>
        </pc:spChg>
        <pc:spChg chg="mod">
          <ac:chgData name="Veronica Lombardi" userId="5258f894-a268-49a0-a540-9aa990dee834" providerId="ADAL" clId="{11F91497-A160-47C3-B538-9F6A5D3A7B10}" dt="2025-11-20T20:36:02.776" v="49" actId="14100"/>
          <ac:spMkLst>
            <pc:docMk/>
            <pc:sldMk cId="1684697404" sldId="2574"/>
            <ac:spMk id="18" creationId="{6D905B54-BC78-4D3A-98A7-8BF350FAE60E}"/>
          </ac:spMkLst>
        </pc:spChg>
        <pc:spChg chg="mod">
          <ac:chgData name="Veronica Lombardi" userId="5258f894-a268-49a0-a540-9aa990dee834" providerId="ADAL" clId="{11F91497-A160-47C3-B538-9F6A5D3A7B10}" dt="2025-11-20T20:35:43.314" v="46" actId="1076"/>
          <ac:spMkLst>
            <pc:docMk/>
            <pc:sldMk cId="1684697404" sldId="2574"/>
            <ac:spMk id="19" creationId="{35D841AC-77B9-46F0-877E-EDFD058BCBF2}"/>
          </ac:spMkLst>
        </pc:spChg>
        <pc:spChg chg="mod">
          <ac:chgData name="Veronica Lombardi" userId="5258f894-a268-49a0-a540-9aa990dee834" providerId="ADAL" clId="{11F91497-A160-47C3-B538-9F6A5D3A7B10}" dt="2025-11-20T20:29:19.833" v="13" actId="1076"/>
          <ac:spMkLst>
            <pc:docMk/>
            <pc:sldMk cId="1684697404" sldId="2574"/>
            <ac:spMk id="20" creationId="{D20F164F-C51A-49BD-BCBB-07C7BED267C0}"/>
          </ac:spMkLst>
        </pc:spChg>
        <pc:spChg chg="del">
          <ac:chgData name="Veronica Lombardi" userId="5258f894-a268-49a0-a540-9aa990dee834" providerId="ADAL" clId="{11F91497-A160-47C3-B538-9F6A5D3A7B10}" dt="2025-11-20T20:28:28.732" v="3" actId="478"/>
          <ac:spMkLst>
            <pc:docMk/>
            <pc:sldMk cId="1684697404" sldId="2574"/>
            <ac:spMk id="21" creationId="{F6997EE2-4A7E-42BA-A9A4-CA8914C6CA1F}"/>
          </ac:spMkLst>
        </pc:spChg>
        <pc:spChg chg="del mod">
          <ac:chgData name="Veronica Lombardi" userId="5258f894-a268-49a0-a540-9aa990dee834" providerId="ADAL" clId="{11F91497-A160-47C3-B538-9F6A5D3A7B10}" dt="2025-11-20T20:28:24.615" v="2" actId="478"/>
          <ac:spMkLst>
            <pc:docMk/>
            <pc:sldMk cId="1684697404" sldId="2574"/>
            <ac:spMk id="22" creationId="{3604A973-1FC1-4BD3-A8B8-0C46262D77B6}"/>
          </ac:spMkLst>
        </pc:spChg>
        <pc:picChg chg="mod">
          <ac:chgData name="Veronica Lombardi" userId="5258f894-a268-49a0-a540-9aa990dee834" providerId="ADAL" clId="{11F91497-A160-47C3-B538-9F6A5D3A7B10}" dt="2025-11-20T20:28:52.004" v="7" actId="1076"/>
          <ac:picMkLst>
            <pc:docMk/>
            <pc:sldMk cId="1684697404" sldId="2574"/>
            <ac:picMk id="3" creationId="{1051EFFB-C0E5-71EA-3FE6-0CF93AB434FC}"/>
          </ac:picMkLst>
        </pc:picChg>
        <pc:picChg chg="mod">
          <ac:chgData name="Veronica Lombardi" userId="5258f894-a268-49a0-a540-9aa990dee834" providerId="ADAL" clId="{11F91497-A160-47C3-B538-9F6A5D3A7B10}" dt="2025-11-20T20:29:31.588" v="15" actId="1076"/>
          <ac:picMkLst>
            <pc:docMk/>
            <pc:sldMk cId="1684697404" sldId="2574"/>
            <ac:picMk id="6" creationId="{D3FADA7C-9527-9B59-C8EC-9956772B7F8D}"/>
          </ac:picMkLst>
        </pc:picChg>
        <pc:picChg chg="mod">
          <ac:chgData name="Veronica Lombardi" userId="5258f894-a268-49a0-a540-9aa990dee834" providerId="ADAL" clId="{11F91497-A160-47C3-B538-9F6A5D3A7B10}" dt="2025-11-20T20:35:48.334" v="47" actId="1076"/>
          <ac:picMkLst>
            <pc:docMk/>
            <pc:sldMk cId="1684697404" sldId="2574"/>
            <ac:picMk id="10" creationId="{F5FC43AF-6DFC-D667-83E6-9BC6A1368E62}"/>
          </ac:picMkLst>
        </pc:picChg>
        <pc:picChg chg="del">
          <ac:chgData name="Veronica Lombardi" userId="5258f894-a268-49a0-a540-9aa990dee834" providerId="ADAL" clId="{11F91497-A160-47C3-B538-9F6A5D3A7B10}" dt="2025-11-20T20:28:17.647" v="0" actId="478"/>
          <ac:picMkLst>
            <pc:docMk/>
            <pc:sldMk cId="1684697404" sldId="2574"/>
            <ac:picMk id="14" creationId="{7CDAEDC1-76D9-B3B9-D122-9DC55EE3EE54}"/>
          </ac:picMkLst>
        </pc:picChg>
        <pc:picChg chg="add mod ord">
          <ac:chgData name="Veronica Lombardi" userId="5258f894-a268-49a0-a540-9aa990dee834" providerId="ADAL" clId="{11F91497-A160-47C3-B538-9F6A5D3A7B10}" dt="2025-11-20T20:35:16.848" v="41" actId="1076"/>
          <ac:picMkLst>
            <pc:docMk/>
            <pc:sldMk cId="1684697404" sldId="2574"/>
            <ac:picMk id="16" creationId="{4366245F-C6F2-EFF1-EFA6-A3AE4E6E1D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D115B-648F-430C-BC9D-C5B719A7E1C1}"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D6534-6512-4D61-8CD0-366A9E0BE223}" type="slidenum">
              <a:rPr lang="en-US" smtClean="0"/>
              <a:t>‹#›</a:t>
            </a:fld>
            <a:endParaRPr lang="en-US"/>
          </a:p>
        </p:txBody>
      </p:sp>
    </p:spTree>
    <p:extLst>
      <p:ext uri="{BB962C8B-B14F-4D97-AF65-F5344CB8AC3E}">
        <p14:creationId xmlns:p14="http://schemas.microsoft.com/office/powerpoint/2010/main" val="436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324394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51AA-96AD-6E54-7054-032D78C48F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781503-2AB0-A7F9-8CE4-2A63E1BE12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82F8EB-C1C0-123E-1595-1DFED0C97368}"/>
              </a:ext>
            </a:extLst>
          </p:cNvPr>
          <p:cNvSpPr>
            <a:spLocks noGrp="1"/>
          </p:cNvSpPr>
          <p:nvPr>
            <p:ph type="dt" sz="half" idx="10"/>
          </p:nvPr>
        </p:nvSpPr>
        <p:spPr/>
        <p:txBody>
          <a:bodyPr/>
          <a:lstStyle/>
          <a:p>
            <a:fld id="{33984E2B-86B1-4FE3-B2CC-5FFCA105FA7D}" type="datetimeFigureOut">
              <a:rPr lang="en-US" smtClean="0"/>
              <a:t>11/20/2025</a:t>
            </a:fld>
            <a:endParaRPr lang="en-US"/>
          </a:p>
        </p:txBody>
      </p:sp>
      <p:sp>
        <p:nvSpPr>
          <p:cNvPr id="5" name="Footer Placeholder 4">
            <a:extLst>
              <a:ext uri="{FF2B5EF4-FFF2-40B4-BE49-F238E27FC236}">
                <a16:creationId xmlns:a16="http://schemas.microsoft.com/office/drawing/2014/main" id="{96E39434-9847-6711-3CA6-896AD72E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0DD2C-B063-1ABA-7BA6-78D042B1E25C}"/>
              </a:ext>
            </a:extLst>
          </p:cNvPr>
          <p:cNvSpPr>
            <a:spLocks noGrp="1"/>
          </p:cNvSpPr>
          <p:nvPr>
            <p:ph type="sldNum" sz="quarter" idx="12"/>
          </p:nvPr>
        </p:nvSpPr>
        <p:spPr/>
        <p:txBody>
          <a:bodyPr/>
          <a:lstStyle/>
          <a:p>
            <a:fld id="{98C0349C-EF54-42BB-A5F1-D9024047FE1F}" type="slidenum">
              <a:rPr lang="en-US" smtClean="0"/>
              <a:t>‹#›</a:t>
            </a:fld>
            <a:endParaRPr lang="en-US"/>
          </a:p>
        </p:txBody>
      </p:sp>
    </p:spTree>
    <p:extLst>
      <p:ext uri="{BB962C8B-B14F-4D97-AF65-F5344CB8AC3E}">
        <p14:creationId xmlns:p14="http://schemas.microsoft.com/office/powerpoint/2010/main" val="50411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1DAE-5849-526F-E3CC-74E3D397F0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1B1A1E-1E61-3A21-2BF6-C40C23F38D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3CDCE-4D23-B4A8-1327-9C5DF0606AFF}"/>
              </a:ext>
            </a:extLst>
          </p:cNvPr>
          <p:cNvSpPr>
            <a:spLocks noGrp="1"/>
          </p:cNvSpPr>
          <p:nvPr>
            <p:ph type="dt" sz="half" idx="10"/>
          </p:nvPr>
        </p:nvSpPr>
        <p:spPr/>
        <p:txBody>
          <a:bodyPr/>
          <a:lstStyle/>
          <a:p>
            <a:fld id="{33984E2B-86B1-4FE3-B2CC-5FFCA105FA7D}" type="datetimeFigureOut">
              <a:rPr lang="en-US" smtClean="0"/>
              <a:t>11/20/2025</a:t>
            </a:fld>
            <a:endParaRPr lang="en-US"/>
          </a:p>
        </p:txBody>
      </p:sp>
      <p:sp>
        <p:nvSpPr>
          <p:cNvPr id="5" name="Footer Placeholder 4">
            <a:extLst>
              <a:ext uri="{FF2B5EF4-FFF2-40B4-BE49-F238E27FC236}">
                <a16:creationId xmlns:a16="http://schemas.microsoft.com/office/drawing/2014/main" id="{9C582E42-8586-9312-472A-A86FD674D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5896B-E547-872D-E1E9-78661E357A89}"/>
              </a:ext>
            </a:extLst>
          </p:cNvPr>
          <p:cNvSpPr>
            <a:spLocks noGrp="1"/>
          </p:cNvSpPr>
          <p:nvPr>
            <p:ph type="sldNum" sz="quarter" idx="12"/>
          </p:nvPr>
        </p:nvSpPr>
        <p:spPr/>
        <p:txBody>
          <a:bodyPr/>
          <a:lstStyle/>
          <a:p>
            <a:fld id="{98C0349C-EF54-42BB-A5F1-D9024047FE1F}" type="slidenum">
              <a:rPr lang="en-US" smtClean="0"/>
              <a:t>‹#›</a:t>
            </a:fld>
            <a:endParaRPr lang="en-US"/>
          </a:p>
        </p:txBody>
      </p:sp>
    </p:spTree>
    <p:extLst>
      <p:ext uri="{BB962C8B-B14F-4D97-AF65-F5344CB8AC3E}">
        <p14:creationId xmlns:p14="http://schemas.microsoft.com/office/powerpoint/2010/main" val="209092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6F4BD-A187-B7EF-62E4-6C47EC53F0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D41660-EE88-E241-B351-FD8584AEC9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C925F-ECA4-613E-87AC-C176F091D9D2}"/>
              </a:ext>
            </a:extLst>
          </p:cNvPr>
          <p:cNvSpPr>
            <a:spLocks noGrp="1"/>
          </p:cNvSpPr>
          <p:nvPr>
            <p:ph type="dt" sz="half" idx="10"/>
          </p:nvPr>
        </p:nvSpPr>
        <p:spPr/>
        <p:txBody>
          <a:bodyPr/>
          <a:lstStyle/>
          <a:p>
            <a:fld id="{33984E2B-86B1-4FE3-B2CC-5FFCA105FA7D}" type="datetimeFigureOut">
              <a:rPr lang="en-US" smtClean="0"/>
              <a:t>11/20/2025</a:t>
            </a:fld>
            <a:endParaRPr lang="en-US"/>
          </a:p>
        </p:txBody>
      </p:sp>
      <p:sp>
        <p:nvSpPr>
          <p:cNvPr id="5" name="Footer Placeholder 4">
            <a:extLst>
              <a:ext uri="{FF2B5EF4-FFF2-40B4-BE49-F238E27FC236}">
                <a16:creationId xmlns:a16="http://schemas.microsoft.com/office/drawing/2014/main" id="{74978A27-B34D-A70D-7282-C40CE8FBB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001461-E5AF-2D1D-A238-9F42C50C1DD5}"/>
              </a:ext>
            </a:extLst>
          </p:cNvPr>
          <p:cNvSpPr>
            <a:spLocks noGrp="1"/>
          </p:cNvSpPr>
          <p:nvPr>
            <p:ph type="sldNum" sz="quarter" idx="12"/>
          </p:nvPr>
        </p:nvSpPr>
        <p:spPr/>
        <p:txBody>
          <a:bodyPr/>
          <a:lstStyle/>
          <a:p>
            <a:fld id="{98C0349C-EF54-42BB-A5F1-D9024047FE1F}" type="slidenum">
              <a:rPr lang="en-US" smtClean="0"/>
              <a:t>‹#›</a:t>
            </a:fld>
            <a:endParaRPr lang="en-US"/>
          </a:p>
        </p:txBody>
      </p:sp>
    </p:spTree>
    <p:extLst>
      <p:ext uri="{BB962C8B-B14F-4D97-AF65-F5344CB8AC3E}">
        <p14:creationId xmlns:p14="http://schemas.microsoft.com/office/powerpoint/2010/main" val="3127706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841682" y="971950"/>
            <a:ext cx="3537030" cy="2036100"/>
          </a:xfrm>
        </p:spPr>
        <p:txBody>
          <a:bodyPr lIns="0"/>
          <a:lstStyle>
            <a:lvl1pPr>
              <a:defRPr>
                <a:solidFill>
                  <a:srgbClr val="5DAAB0"/>
                </a:solidFill>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6076930" y="729827"/>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FB28CC40-CBF3-4E1C-841D-45C7739F95EE}"/>
              </a:ext>
            </a:extLst>
          </p:cNvPr>
          <p:cNvSpPr>
            <a:spLocks noGrp="1"/>
          </p:cNvSpPr>
          <p:nvPr>
            <p:ph type="pic" sz="quarter" idx="12"/>
          </p:nvPr>
        </p:nvSpPr>
        <p:spPr>
          <a:xfrm>
            <a:off x="8970602" y="729827"/>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12606688-9042-46BE-82EA-2A9034C21250}"/>
              </a:ext>
            </a:extLst>
          </p:cNvPr>
          <p:cNvSpPr>
            <a:spLocks noGrp="1"/>
          </p:cNvSpPr>
          <p:nvPr>
            <p:ph type="pic" sz="quarter" idx="13"/>
          </p:nvPr>
        </p:nvSpPr>
        <p:spPr>
          <a:xfrm>
            <a:off x="6076930" y="3646649"/>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8" name="Picture Placeholder 4">
            <a:extLst>
              <a:ext uri="{FF2B5EF4-FFF2-40B4-BE49-F238E27FC236}">
                <a16:creationId xmlns:a16="http://schemas.microsoft.com/office/drawing/2014/main" id="{94A72397-DF36-48ED-9888-0827D143B9BE}"/>
              </a:ext>
            </a:extLst>
          </p:cNvPr>
          <p:cNvSpPr>
            <a:spLocks noGrp="1"/>
          </p:cNvSpPr>
          <p:nvPr>
            <p:ph type="pic" sz="quarter" idx="14"/>
          </p:nvPr>
        </p:nvSpPr>
        <p:spPr>
          <a:xfrm>
            <a:off x="8970602" y="3646649"/>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5642770"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5642770"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8544956"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8544956"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5642770"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5642770"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8544956"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8544956"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6" name="Shape 62">
            <a:extLst>
              <a:ext uri="{FF2B5EF4-FFF2-40B4-BE49-F238E27FC236}">
                <a16:creationId xmlns:a16="http://schemas.microsoft.com/office/drawing/2014/main" id="{E2A7A773-8673-42D6-B565-4013CBE76BBD}"/>
              </a:ext>
            </a:extLst>
          </p:cNvPr>
          <p:cNvSpPr/>
          <p:nvPr userDrawn="1"/>
        </p:nvSpPr>
        <p:spPr>
          <a:xfrm rot="16200000" flipV="1">
            <a:off x="965155" y="-18490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7517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DA86-E554-9747-F51D-0B77B0A5CC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9F77F-57F3-26EB-DF43-908DE12A90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9A1D8-2CC7-22B8-BEDE-C430DD587809}"/>
              </a:ext>
            </a:extLst>
          </p:cNvPr>
          <p:cNvSpPr>
            <a:spLocks noGrp="1"/>
          </p:cNvSpPr>
          <p:nvPr>
            <p:ph type="dt" sz="half" idx="10"/>
          </p:nvPr>
        </p:nvSpPr>
        <p:spPr/>
        <p:txBody>
          <a:bodyPr/>
          <a:lstStyle/>
          <a:p>
            <a:fld id="{33984E2B-86B1-4FE3-B2CC-5FFCA105FA7D}" type="datetimeFigureOut">
              <a:rPr lang="en-US" smtClean="0"/>
              <a:t>11/20/2025</a:t>
            </a:fld>
            <a:endParaRPr lang="en-US"/>
          </a:p>
        </p:txBody>
      </p:sp>
      <p:sp>
        <p:nvSpPr>
          <p:cNvPr id="5" name="Footer Placeholder 4">
            <a:extLst>
              <a:ext uri="{FF2B5EF4-FFF2-40B4-BE49-F238E27FC236}">
                <a16:creationId xmlns:a16="http://schemas.microsoft.com/office/drawing/2014/main" id="{BC33AAD1-CF21-A984-0CB2-6B1B14B97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1BCD0-7670-8F05-8AD1-31304D035E9B}"/>
              </a:ext>
            </a:extLst>
          </p:cNvPr>
          <p:cNvSpPr>
            <a:spLocks noGrp="1"/>
          </p:cNvSpPr>
          <p:nvPr>
            <p:ph type="sldNum" sz="quarter" idx="12"/>
          </p:nvPr>
        </p:nvSpPr>
        <p:spPr/>
        <p:txBody>
          <a:bodyPr/>
          <a:lstStyle/>
          <a:p>
            <a:fld id="{98C0349C-EF54-42BB-A5F1-D9024047FE1F}" type="slidenum">
              <a:rPr lang="en-US" smtClean="0"/>
              <a:t>‹#›</a:t>
            </a:fld>
            <a:endParaRPr lang="en-US"/>
          </a:p>
        </p:txBody>
      </p:sp>
    </p:spTree>
    <p:extLst>
      <p:ext uri="{BB962C8B-B14F-4D97-AF65-F5344CB8AC3E}">
        <p14:creationId xmlns:p14="http://schemas.microsoft.com/office/powerpoint/2010/main" val="267186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CB557-15C6-1020-F74E-A9AF64DB65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7C348C-2DB3-A794-8CBD-79398F1C67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531117-217C-8B64-FAA9-A8F548A8F76A}"/>
              </a:ext>
            </a:extLst>
          </p:cNvPr>
          <p:cNvSpPr>
            <a:spLocks noGrp="1"/>
          </p:cNvSpPr>
          <p:nvPr>
            <p:ph type="dt" sz="half" idx="10"/>
          </p:nvPr>
        </p:nvSpPr>
        <p:spPr/>
        <p:txBody>
          <a:bodyPr/>
          <a:lstStyle/>
          <a:p>
            <a:fld id="{33984E2B-86B1-4FE3-B2CC-5FFCA105FA7D}" type="datetimeFigureOut">
              <a:rPr lang="en-US" smtClean="0"/>
              <a:t>11/20/2025</a:t>
            </a:fld>
            <a:endParaRPr lang="en-US"/>
          </a:p>
        </p:txBody>
      </p:sp>
      <p:sp>
        <p:nvSpPr>
          <p:cNvPr id="5" name="Footer Placeholder 4">
            <a:extLst>
              <a:ext uri="{FF2B5EF4-FFF2-40B4-BE49-F238E27FC236}">
                <a16:creationId xmlns:a16="http://schemas.microsoft.com/office/drawing/2014/main" id="{97F4EB4D-8E46-BA77-7D94-D2F2F0318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CB956-A19A-DCF7-DFF3-F81742F6414C}"/>
              </a:ext>
            </a:extLst>
          </p:cNvPr>
          <p:cNvSpPr>
            <a:spLocks noGrp="1"/>
          </p:cNvSpPr>
          <p:nvPr>
            <p:ph type="sldNum" sz="quarter" idx="12"/>
          </p:nvPr>
        </p:nvSpPr>
        <p:spPr/>
        <p:txBody>
          <a:bodyPr/>
          <a:lstStyle/>
          <a:p>
            <a:fld id="{98C0349C-EF54-42BB-A5F1-D9024047FE1F}" type="slidenum">
              <a:rPr lang="en-US" smtClean="0"/>
              <a:t>‹#›</a:t>
            </a:fld>
            <a:endParaRPr lang="en-US"/>
          </a:p>
        </p:txBody>
      </p:sp>
    </p:spTree>
    <p:extLst>
      <p:ext uri="{BB962C8B-B14F-4D97-AF65-F5344CB8AC3E}">
        <p14:creationId xmlns:p14="http://schemas.microsoft.com/office/powerpoint/2010/main" val="2892261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58728-7990-F3F2-BF08-104AB6DE2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9706A2-9AC3-01E2-698C-C6A1F2B843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8F80E9-4D51-F25E-5F73-3D96CDE202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C69205-5160-0FA9-7303-C45C3D632672}"/>
              </a:ext>
            </a:extLst>
          </p:cNvPr>
          <p:cNvSpPr>
            <a:spLocks noGrp="1"/>
          </p:cNvSpPr>
          <p:nvPr>
            <p:ph type="dt" sz="half" idx="10"/>
          </p:nvPr>
        </p:nvSpPr>
        <p:spPr/>
        <p:txBody>
          <a:bodyPr/>
          <a:lstStyle/>
          <a:p>
            <a:fld id="{33984E2B-86B1-4FE3-B2CC-5FFCA105FA7D}" type="datetimeFigureOut">
              <a:rPr lang="en-US" smtClean="0"/>
              <a:t>11/20/2025</a:t>
            </a:fld>
            <a:endParaRPr lang="en-US"/>
          </a:p>
        </p:txBody>
      </p:sp>
      <p:sp>
        <p:nvSpPr>
          <p:cNvPr id="6" name="Footer Placeholder 5">
            <a:extLst>
              <a:ext uri="{FF2B5EF4-FFF2-40B4-BE49-F238E27FC236}">
                <a16:creationId xmlns:a16="http://schemas.microsoft.com/office/drawing/2014/main" id="{7C0EA7B6-5A83-F991-E589-C9CF3C6C05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9577B-07EC-A88B-99B8-089E21809251}"/>
              </a:ext>
            </a:extLst>
          </p:cNvPr>
          <p:cNvSpPr>
            <a:spLocks noGrp="1"/>
          </p:cNvSpPr>
          <p:nvPr>
            <p:ph type="sldNum" sz="quarter" idx="12"/>
          </p:nvPr>
        </p:nvSpPr>
        <p:spPr/>
        <p:txBody>
          <a:bodyPr/>
          <a:lstStyle/>
          <a:p>
            <a:fld id="{98C0349C-EF54-42BB-A5F1-D9024047FE1F}" type="slidenum">
              <a:rPr lang="en-US" smtClean="0"/>
              <a:t>‹#›</a:t>
            </a:fld>
            <a:endParaRPr lang="en-US"/>
          </a:p>
        </p:txBody>
      </p:sp>
    </p:spTree>
    <p:extLst>
      <p:ext uri="{BB962C8B-B14F-4D97-AF65-F5344CB8AC3E}">
        <p14:creationId xmlns:p14="http://schemas.microsoft.com/office/powerpoint/2010/main" val="154059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687C-7436-1719-23CA-BFC81B2640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F54FFF-9E36-605F-93C5-03B81D235B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956D77-D35A-01E9-5CCD-C39BB00F62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EC1110-0E1F-2B7E-482F-F6D0FEC37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2F8C8F-DCB8-06F3-256B-15B3EE89F8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0EA5E0-E174-2AAB-62A8-0E1FFDB92573}"/>
              </a:ext>
            </a:extLst>
          </p:cNvPr>
          <p:cNvSpPr>
            <a:spLocks noGrp="1"/>
          </p:cNvSpPr>
          <p:nvPr>
            <p:ph type="dt" sz="half" idx="10"/>
          </p:nvPr>
        </p:nvSpPr>
        <p:spPr/>
        <p:txBody>
          <a:bodyPr/>
          <a:lstStyle/>
          <a:p>
            <a:fld id="{33984E2B-86B1-4FE3-B2CC-5FFCA105FA7D}" type="datetimeFigureOut">
              <a:rPr lang="en-US" smtClean="0"/>
              <a:t>11/20/2025</a:t>
            </a:fld>
            <a:endParaRPr lang="en-US"/>
          </a:p>
        </p:txBody>
      </p:sp>
      <p:sp>
        <p:nvSpPr>
          <p:cNvPr id="8" name="Footer Placeholder 7">
            <a:extLst>
              <a:ext uri="{FF2B5EF4-FFF2-40B4-BE49-F238E27FC236}">
                <a16:creationId xmlns:a16="http://schemas.microsoft.com/office/drawing/2014/main" id="{25AA689A-5E40-C7CF-A7B3-233A11DF67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B2493C-D607-3FB5-B256-E602FDA44045}"/>
              </a:ext>
            </a:extLst>
          </p:cNvPr>
          <p:cNvSpPr>
            <a:spLocks noGrp="1"/>
          </p:cNvSpPr>
          <p:nvPr>
            <p:ph type="sldNum" sz="quarter" idx="12"/>
          </p:nvPr>
        </p:nvSpPr>
        <p:spPr/>
        <p:txBody>
          <a:bodyPr/>
          <a:lstStyle/>
          <a:p>
            <a:fld id="{98C0349C-EF54-42BB-A5F1-D9024047FE1F}" type="slidenum">
              <a:rPr lang="en-US" smtClean="0"/>
              <a:t>‹#›</a:t>
            </a:fld>
            <a:endParaRPr lang="en-US"/>
          </a:p>
        </p:txBody>
      </p:sp>
    </p:spTree>
    <p:extLst>
      <p:ext uri="{BB962C8B-B14F-4D97-AF65-F5344CB8AC3E}">
        <p14:creationId xmlns:p14="http://schemas.microsoft.com/office/powerpoint/2010/main" val="41139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ABA4-53E0-3B7F-6513-BAAF59FAD5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724861-906A-BA21-D2D3-99E4E48F764B}"/>
              </a:ext>
            </a:extLst>
          </p:cNvPr>
          <p:cNvSpPr>
            <a:spLocks noGrp="1"/>
          </p:cNvSpPr>
          <p:nvPr>
            <p:ph type="dt" sz="half" idx="10"/>
          </p:nvPr>
        </p:nvSpPr>
        <p:spPr/>
        <p:txBody>
          <a:bodyPr/>
          <a:lstStyle/>
          <a:p>
            <a:fld id="{33984E2B-86B1-4FE3-B2CC-5FFCA105FA7D}" type="datetimeFigureOut">
              <a:rPr lang="en-US" smtClean="0"/>
              <a:t>11/20/2025</a:t>
            </a:fld>
            <a:endParaRPr lang="en-US"/>
          </a:p>
        </p:txBody>
      </p:sp>
      <p:sp>
        <p:nvSpPr>
          <p:cNvPr id="4" name="Footer Placeholder 3">
            <a:extLst>
              <a:ext uri="{FF2B5EF4-FFF2-40B4-BE49-F238E27FC236}">
                <a16:creationId xmlns:a16="http://schemas.microsoft.com/office/drawing/2014/main" id="{86E7E0E8-606D-4EA2-0C68-A77ADA02A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91C426-E773-739A-006E-82F1989BDB8E}"/>
              </a:ext>
            </a:extLst>
          </p:cNvPr>
          <p:cNvSpPr>
            <a:spLocks noGrp="1"/>
          </p:cNvSpPr>
          <p:nvPr>
            <p:ph type="sldNum" sz="quarter" idx="12"/>
          </p:nvPr>
        </p:nvSpPr>
        <p:spPr/>
        <p:txBody>
          <a:bodyPr/>
          <a:lstStyle/>
          <a:p>
            <a:fld id="{98C0349C-EF54-42BB-A5F1-D9024047FE1F}" type="slidenum">
              <a:rPr lang="en-US" smtClean="0"/>
              <a:t>‹#›</a:t>
            </a:fld>
            <a:endParaRPr lang="en-US"/>
          </a:p>
        </p:txBody>
      </p:sp>
    </p:spTree>
    <p:extLst>
      <p:ext uri="{BB962C8B-B14F-4D97-AF65-F5344CB8AC3E}">
        <p14:creationId xmlns:p14="http://schemas.microsoft.com/office/powerpoint/2010/main" val="274512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5FC73-2BE6-C267-CE8F-20EB51B8BCC1}"/>
              </a:ext>
            </a:extLst>
          </p:cNvPr>
          <p:cNvSpPr>
            <a:spLocks noGrp="1"/>
          </p:cNvSpPr>
          <p:nvPr>
            <p:ph type="dt" sz="half" idx="10"/>
          </p:nvPr>
        </p:nvSpPr>
        <p:spPr/>
        <p:txBody>
          <a:bodyPr/>
          <a:lstStyle/>
          <a:p>
            <a:fld id="{33984E2B-86B1-4FE3-B2CC-5FFCA105FA7D}" type="datetimeFigureOut">
              <a:rPr lang="en-US" smtClean="0"/>
              <a:t>11/20/2025</a:t>
            </a:fld>
            <a:endParaRPr lang="en-US"/>
          </a:p>
        </p:txBody>
      </p:sp>
      <p:sp>
        <p:nvSpPr>
          <p:cNvPr id="3" name="Footer Placeholder 2">
            <a:extLst>
              <a:ext uri="{FF2B5EF4-FFF2-40B4-BE49-F238E27FC236}">
                <a16:creationId xmlns:a16="http://schemas.microsoft.com/office/drawing/2014/main" id="{28F991CF-5562-480B-2BB6-00C0C5A1B3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007242-FC45-21BC-4D0D-BB6F6AC4AB4D}"/>
              </a:ext>
            </a:extLst>
          </p:cNvPr>
          <p:cNvSpPr>
            <a:spLocks noGrp="1"/>
          </p:cNvSpPr>
          <p:nvPr>
            <p:ph type="sldNum" sz="quarter" idx="12"/>
          </p:nvPr>
        </p:nvSpPr>
        <p:spPr/>
        <p:txBody>
          <a:bodyPr/>
          <a:lstStyle/>
          <a:p>
            <a:fld id="{98C0349C-EF54-42BB-A5F1-D9024047FE1F}" type="slidenum">
              <a:rPr lang="en-US" smtClean="0"/>
              <a:t>‹#›</a:t>
            </a:fld>
            <a:endParaRPr lang="en-US"/>
          </a:p>
        </p:txBody>
      </p:sp>
    </p:spTree>
    <p:extLst>
      <p:ext uri="{BB962C8B-B14F-4D97-AF65-F5344CB8AC3E}">
        <p14:creationId xmlns:p14="http://schemas.microsoft.com/office/powerpoint/2010/main" val="398782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C7681-7F88-5E50-3EC5-2B5FAA987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D4832B-6C5D-9511-FABC-E66D28A8FD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086940-DF07-9A5E-9065-AC5662B6A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7505F-6CA5-DAEB-2ECB-A68F06466CBB}"/>
              </a:ext>
            </a:extLst>
          </p:cNvPr>
          <p:cNvSpPr>
            <a:spLocks noGrp="1"/>
          </p:cNvSpPr>
          <p:nvPr>
            <p:ph type="dt" sz="half" idx="10"/>
          </p:nvPr>
        </p:nvSpPr>
        <p:spPr/>
        <p:txBody>
          <a:bodyPr/>
          <a:lstStyle/>
          <a:p>
            <a:fld id="{33984E2B-86B1-4FE3-B2CC-5FFCA105FA7D}" type="datetimeFigureOut">
              <a:rPr lang="en-US" smtClean="0"/>
              <a:t>11/20/2025</a:t>
            </a:fld>
            <a:endParaRPr lang="en-US"/>
          </a:p>
        </p:txBody>
      </p:sp>
      <p:sp>
        <p:nvSpPr>
          <p:cNvPr id="6" name="Footer Placeholder 5">
            <a:extLst>
              <a:ext uri="{FF2B5EF4-FFF2-40B4-BE49-F238E27FC236}">
                <a16:creationId xmlns:a16="http://schemas.microsoft.com/office/drawing/2014/main" id="{5E5C7766-BEF9-F62A-01FF-01DF2983A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0BE9A2-3C48-5C24-2287-48F94887225C}"/>
              </a:ext>
            </a:extLst>
          </p:cNvPr>
          <p:cNvSpPr>
            <a:spLocks noGrp="1"/>
          </p:cNvSpPr>
          <p:nvPr>
            <p:ph type="sldNum" sz="quarter" idx="12"/>
          </p:nvPr>
        </p:nvSpPr>
        <p:spPr/>
        <p:txBody>
          <a:bodyPr/>
          <a:lstStyle/>
          <a:p>
            <a:fld id="{98C0349C-EF54-42BB-A5F1-D9024047FE1F}" type="slidenum">
              <a:rPr lang="en-US" smtClean="0"/>
              <a:t>‹#›</a:t>
            </a:fld>
            <a:endParaRPr lang="en-US"/>
          </a:p>
        </p:txBody>
      </p:sp>
    </p:spTree>
    <p:extLst>
      <p:ext uri="{BB962C8B-B14F-4D97-AF65-F5344CB8AC3E}">
        <p14:creationId xmlns:p14="http://schemas.microsoft.com/office/powerpoint/2010/main" val="123306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D197-AFA4-CE15-819A-B479D2081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386476-F9E8-C0D7-5779-F1E817526C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30CC1B-8755-9288-53EB-010F78723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05567A-22AE-6F97-729B-0FF964458483}"/>
              </a:ext>
            </a:extLst>
          </p:cNvPr>
          <p:cNvSpPr>
            <a:spLocks noGrp="1"/>
          </p:cNvSpPr>
          <p:nvPr>
            <p:ph type="dt" sz="half" idx="10"/>
          </p:nvPr>
        </p:nvSpPr>
        <p:spPr/>
        <p:txBody>
          <a:bodyPr/>
          <a:lstStyle/>
          <a:p>
            <a:fld id="{33984E2B-86B1-4FE3-B2CC-5FFCA105FA7D}" type="datetimeFigureOut">
              <a:rPr lang="en-US" smtClean="0"/>
              <a:t>11/20/2025</a:t>
            </a:fld>
            <a:endParaRPr lang="en-US"/>
          </a:p>
        </p:txBody>
      </p:sp>
      <p:sp>
        <p:nvSpPr>
          <p:cNvPr id="6" name="Footer Placeholder 5">
            <a:extLst>
              <a:ext uri="{FF2B5EF4-FFF2-40B4-BE49-F238E27FC236}">
                <a16:creationId xmlns:a16="http://schemas.microsoft.com/office/drawing/2014/main" id="{E9C95D89-D1A4-1923-2433-3C525766E5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D7848-A971-2552-EEC2-7537D4D3D377}"/>
              </a:ext>
            </a:extLst>
          </p:cNvPr>
          <p:cNvSpPr>
            <a:spLocks noGrp="1"/>
          </p:cNvSpPr>
          <p:nvPr>
            <p:ph type="sldNum" sz="quarter" idx="12"/>
          </p:nvPr>
        </p:nvSpPr>
        <p:spPr/>
        <p:txBody>
          <a:bodyPr/>
          <a:lstStyle/>
          <a:p>
            <a:fld id="{98C0349C-EF54-42BB-A5F1-D9024047FE1F}" type="slidenum">
              <a:rPr lang="en-US" smtClean="0"/>
              <a:t>‹#›</a:t>
            </a:fld>
            <a:endParaRPr lang="en-US"/>
          </a:p>
        </p:txBody>
      </p:sp>
    </p:spTree>
    <p:extLst>
      <p:ext uri="{BB962C8B-B14F-4D97-AF65-F5344CB8AC3E}">
        <p14:creationId xmlns:p14="http://schemas.microsoft.com/office/powerpoint/2010/main" val="83625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AAAB4D-DF36-459E-F914-ACD7479A9F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8E786F-71E8-18C7-22D0-D5D4E41922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6A12E-CC34-D78A-3182-6F4205325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984E2B-86B1-4FE3-B2CC-5FFCA105FA7D}" type="datetimeFigureOut">
              <a:rPr lang="en-US" smtClean="0"/>
              <a:t>11/20/2025</a:t>
            </a:fld>
            <a:endParaRPr lang="en-US"/>
          </a:p>
        </p:txBody>
      </p:sp>
      <p:sp>
        <p:nvSpPr>
          <p:cNvPr id="5" name="Footer Placeholder 4">
            <a:extLst>
              <a:ext uri="{FF2B5EF4-FFF2-40B4-BE49-F238E27FC236}">
                <a16:creationId xmlns:a16="http://schemas.microsoft.com/office/drawing/2014/main" id="{68ADC857-0B56-8374-0B6C-CA3DDB47AB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3668BE9-07F1-2F6C-B246-0521F8D90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C0349C-EF54-42BB-A5F1-D9024047FE1F}" type="slidenum">
              <a:rPr lang="en-US" smtClean="0"/>
              <a:t>‹#›</a:t>
            </a:fld>
            <a:endParaRPr lang="en-US"/>
          </a:p>
        </p:txBody>
      </p:sp>
    </p:spTree>
    <p:extLst>
      <p:ext uri="{BB962C8B-B14F-4D97-AF65-F5344CB8AC3E}">
        <p14:creationId xmlns:p14="http://schemas.microsoft.com/office/powerpoint/2010/main" val="205917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microsoft.com/office/2007/relationships/hdphoto" Target="../media/hdphoto1.wdp"/><Relationship Id="rId2" Type="http://schemas.openxmlformats.org/officeDocument/2006/relationships/image" Target="../media/image7.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5" Type="http://schemas.openxmlformats.org/officeDocument/2006/relationships/image" Target="../media/image3.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descr="A large machine in a factory&#10;&#10;AI-generated content may be incorrect.">
            <a:extLst>
              <a:ext uri="{FF2B5EF4-FFF2-40B4-BE49-F238E27FC236}">
                <a16:creationId xmlns:a16="http://schemas.microsoft.com/office/drawing/2014/main" id="{B3578249-287A-0ED1-1A09-C9251F1048CA}"/>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856D026-92B2-286F-DF93-84A7D3584C14}"/>
              </a:ext>
            </a:extLst>
          </p:cNvPr>
          <p:cNvSpPr txBox="1"/>
          <p:nvPr/>
        </p:nvSpPr>
        <p:spPr>
          <a:xfrm>
            <a:off x="118871" y="1106424"/>
            <a:ext cx="8924544" cy="5386090"/>
          </a:xfrm>
          <a:prstGeom prst="rect">
            <a:avLst/>
          </a:prstGeom>
          <a:solidFill>
            <a:srgbClr val="E9EAEA"/>
          </a:solidFill>
          <a:ln w="57150" cmpd="thickThin">
            <a:solidFill>
              <a:srgbClr val="3E4AFF"/>
            </a:solidFill>
          </a:ln>
        </p:spPr>
        <p:txBody>
          <a:bodyPr wrap="square" rtlCol="0">
            <a:spAutoFit/>
          </a:bodyPr>
          <a:lstStyle/>
          <a:p>
            <a:r>
              <a:rPr lang="en-US" sz="6000" b="1" dirty="0">
                <a:solidFill>
                  <a:schemeClr val="bg1"/>
                </a:solidFill>
              </a:rPr>
              <a:t>    </a:t>
            </a:r>
          </a:p>
          <a:p>
            <a:endParaRPr lang="en-US" sz="6000" b="1" dirty="0">
              <a:solidFill>
                <a:schemeClr val="bg1"/>
              </a:solidFill>
            </a:endParaRPr>
          </a:p>
          <a:p>
            <a:endParaRPr lang="en-US" sz="6000" b="1" dirty="0">
              <a:solidFill>
                <a:schemeClr val="bg1"/>
              </a:solidFill>
            </a:endParaRPr>
          </a:p>
          <a:p>
            <a:r>
              <a:rPr lang="en-US" sz="6000" b="1" dirty="0">
                <a:solidFill>
                  <a:schemeClr val="bg1"/>
                </a:solidFill>
              </a:rPr>
              <a:t>     </a:t>
            </a:r>
            <a:endParaRPr lang="en-US" sz="1600" b="1" dirty="0">
              <a:solidFill>
                <a:schemeClr val="bg1"/>
              </a:solidFill>
            </a:endParaRPr>
          </a:p>
          <a:p>
            <a:endParaRPr lang="en-US" sz="4400" b="1" dirty="0">
              <a:solidFill>
                <a:schemeClr val="bg1"/>
              </a:solidFill>
            </a:endParaRPr>
          </a:p>
          <a:p>
            <a:endParaRPr lang="en-US" sz="6000" b="1" dirty="0">
              <a:solidFill>
                <a:schemeClr val="bg1"/>
              </a:solidFill>
            </a:endParaRPr>
          </a:p>
        </p:txBody>
      </p:sp>
      <p:cxnSp>
        <p:nvCxnSpPr>
          <p:cNvPr id="15" name="Straight Connector 14">
            <a:extLst>
              <a:ext uri="{FF2B5EF4-FFF2-40B4-BE49-F238E27FC236}">
                <a16:creationId xmlns:a16="http://schemas.microsoft.com/office/drawing/2014/main" id="{B21605D2-2331-FEF5-5ACC-371D92B6E820}"/>
              </a:ext>
            </a:extLst>
          </p:cNvPr>
          <p:cNvCxnSpPr>
            <a:cxnSpLocks/>
          </p:cNvCxnSpPr>
          <p:nvPr/>
        </p:nvCxnSpPr>
        <p:spPr>
          <a:xfrm>
            <a:off x="118871" y="5047488"/>
            <a:ext cx="7680961" cy="0"/>
          </a:xfrm>
          <a:prstGeom prst="line">
            <a:avLst/>
          </a:prstGeom>
          <a:ln w="76200">
            <a:solidFill>
              <a:srgbClr val="3E4AFF"/>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67603422-89F0-D8E8-5985-0F6A7A656447}"/>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52857" y="1106424"/>
            <a:ext cx="8891320" cy="5386088"/>
          </a:xfrm>
          <a:prstGeom prst="rect">
            <a:avLst/>
          </a:prstGeom>
          <a:noFill/>
          <a:ln>
            <a:noFill/>
          </a:ln>
        </p:spPr>
      </p:pic>
      <p:pic>
        <p:nvPicPr>
          <p:cNvPr id="3" name="Picture 2" descr="A blue x and n on a black background&#10;&#10;AI-generated content may be incorrect.">
            <a:extLst>
              <a:ext uri="{FF2B5EF4-FFF2-40B4-BE49-F238E27FC236}">
                <a16:creationId xmlns:a16="http://schemas.microsoft.com/office/drawing/2014/main" id="{9A1989AC-4171-C073-20AA-4560CCEE7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58" y="2394203"/>
            <a:ext cx="4160139" cy="2132071"/>
          </a:xfrm>
          <a:prstGeom prst="rect">
            <a:avLst/>
          </a:prstGeom>
        </p:spPr>
      </p:pic>
      <p:sp>
        <p:nvSpPr>
          <p:cNvPr id="6" name="TextBox 5">
            <a:extLst>
              <a:ext uri="{FF2B5EF4-FFF2-40B4-BE49-F238E27FC236}">
                <a16:creationId xmlns:a16="http://schemas.microsoft.com/office/drawing/2014/main" id="{CCA9F41D-EAEC-BC26-C719-1E2974A97F69}"/>
              </a:ext>
            </a:extLst>
          </p:cNvPr>
          <p:cNvSpPr txBox="1"/>
          <p:nvPr/>
        </p:nvSpPr>
        <p:spPr>
          <a:xfrm>
            <a:off x="594358" y="5167722"/>
            <a:ext cx="5957208" cy="646331"/>
          </a:xfrm>
          <a:prstGeom prst="rect">
            <a:avLst/>
          </a:prstGeom>
          <a:noFill/>
        </p:spPr>
        <p:txBody>
          <a:bodyPr wrap="none" rtlCol="0">
            <a:spAutoFit/>
          </a:bodyPr>
          <a:lstStyle/>
          <a:p>
            <a:r>
              <a:rPr lang="en-US" sz="3600" b="1" dirty="0"/>
              <a:t>Statement of Qualifications</a:t>
            </a:r>
          </a:p>
        </p:txBody>
      </p:sp>
    </p:spTree>
    <p:extLst>
      <p:ext uri="{BB962C8B-B14F-4D97-AF65-F5344CB8AC3E}">
        <p14:creationId xmlns:p14="http://schemas.microsoft.com/office/powerpoint/2010/main" val="381689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26AB27-1407-6270-399D-1A8F59C2A96D}"/>
              </a:ext>
            </a:extLst>
          </p:cNvPr>
          <p:cNvPicPr>
            <a:picLocks noChangeAspect="1"/>
          </p:cNvPicPr>
          <p:nvPr/>
        </p:nvPicPr>
        <p:blipFill>
          <a:blip r:embed="rId2"/>
          <a:stretch>
            <a:fillRect/>
          </a:stretch>
        </p:blipFill>
        <p:spPr>
          <a:xfrm>
            <a:off x="642271" y="1094499"/>
            <a:ext cx="4174617" cy="4669002"/>
          </a:xfrm>
          <a:prstGeom prst="rect">
            <a:avLst/>
          </a:prstGeom>
        </p:spPr>
      </p:pic>
      <p:sp>
        <p:nvSpPr>
          <p:cNvPr id="6" name="TextBox 5">
            <a:extLst>
              <a:ext uri="{FF2B5EF4-FFF2-40B4-BE49-F238E27FC236}">
                <a16:creationId xmlns:a16="http://schemas.microsoft.com/office/drawing/2014/main" id="{1422971F-72E5-0B02-019D-260BFEDA1AE2}"/>
              </a:ext>
            </a:extLst>
          </p:cNvPr>
          <p:cNvSpPr txBox="1"/>
          <p:nvPr/>
        </p:nvSpPr>
        <p:spPr>
          <a:xfrm>
            <a:off x="6776844" y="411480"/>
            <a:ext cx="3513206" cy="769441"/>
          </a:xfrm>
          <a:prstGeom prst="rect">
            <a:avLst/>
          </a:prstGeom>
          <a:noFill/>
        </p:spPr>
        <p:txBody>
          <a:bodyPr wrap="none" rtlCol="0">
            <a:spAutoFit/>
          </a:bodyPr>
          <a:lstStyle/>
          <a:p>
            <a:r>
              <a:rPr lang="en-US" sz="4400" b="1" dirty="0">
                <a:solidFill>
                  <a:srgbClr val="3E4AFF"/>
                </a:solidFill>
              </a:rPr>
              <a:t>About Exergy</a:t>
            </a:r>
          </a:p>
        </p:txBody>
      </p:sp>
      <p:sp>
        <p:nvSpPr>
          <p:cNvPr id="7" name="TextBox 6">
            <a:extLst>
              <a:ext uri="{FF2B5EF4-FFF2-40B4-BE49-F238E27FC236}">
                <a16:creationId xmlns:a16="http://schemas.microsoft.com/office/drawing/2014/main" id="{3DFA0AB9-6498-C62B-E5DC-4620B43946BA}"/>
              </a:ext>
            </a:extLst>
          </p:cNvPr>
          <p:cNvSpPr txBox="1"/>
          <p:nvPr/>
        </p:nvSpPr>
        <p:spPr>
          <a:xfrm>
            <a:off x="5404217" y="1151100"/>
            <a:ext cx="6492407" cy="4801314"/>
          </a:xfrm>
          <a:prstGeom prst="rect">
            <a:avLst/>
          </a:prstGeom>
          <a:noFill/>
        </p:spPr>
        <p:txBody>
          <a:bodyPr wrap="square" rtlCol="0">
            <a:spAutoFit/>
          </a:bodyPr>
          <a:lstStyle/>
          <a:p>
            <a:r>
              <a:rPr lang="en-US" dirty="0"/>
              <a:t>Exergy Energy was formed to develop, own, and operate power generation and storage facilities in an increasing complex market for energy. Our solutions remove the burdens for our customers of overseeing construction, operations, and maintenance of energy facilities.</a:t>
            </a:r>
          </a:p>
          <a:p>
            <a:endParaRPr lang="en-US" dirty="0"/>
          </a:p>
          <a:p>
            <a:r>
              <a:rPr lang="en-US" dirty="0"/>
              <a:t>The increase in intermittent renewables on the grid, coupled with the rise of extreme weather, has resulted in a less reliable grid and a significant decline in power quality.  Most companies lack the experience and domain knowledge to manage their energy demand in this complex and changing energy market.</a:t>
            </a:r>
          </a:p>
          <a:p>
            <a:endParaRPr lang="en-US" dirty="0"/>
          </a:p>
          <a:p>
            <a:r>
              <a:rPr lang="en-US" b="1" dirty="0"/>
              <a:t>Our model is simple</a:t>
            </a:r>
            <a:r>
              <a:rPr lang="en-US" dirty="0"/>
              <a:t>: Exergy provides all of the capital and expertise. We select the equipment, and we own, operate and maintain the equipment for the benefit of our customers. </a:t>
            </a:r>
          </a:p>
          <a:p>
            <a:endParaRPr lang="en-US" dirty="0"/>
          </a:p>
          <a:p>
            <a:r>
              <a:rPr lang="en-US" b="1" i="1" dirty="0"/>
              <a:t>Exergy Supplies the Power Required to </a:t>
            </a:r>
            <a:r>
              <a:rPr lang="en-US" b="1" i="1"/>
              <a:t>be Successful</a:t>
            </a:r>
            <a:r>
              <a:rPr lang="en-US" b="1" i="1" dirty="0"/>
              <a:t>. </a:t>
            </a:r>
          </a:p>
        </p:txBody>
      </p:sp>
      <p:cxnSp>
        <p:nvCxnSpPr>
          <p:cNvPr id="3" name="Straight Connector 2">
            <a:extLst>
              <a:ext uri="{FF2B5EF4-FFF2-40B4-BE49-F238E27FC236}">
                <a16:creationId xmlns:a16="http://schemas.microsoft.com/office/drawing/2014/main" id="{3493CDA2-3C03-DF0F-872A-D2A530533F2E}"/>
              </a:ext>
            </a:extLst>
          </p:cNvPr>
          <p:cNvCxnSpPr/>
          <p:nvPr/>
        </p:nvCxnSpPr>
        <p:spPr>
          <a:xfrm>
            <a:off x="5266944" y="768096"/>
            <a:ext cx="1362456" cy="0"/>
          </a:xfrm>
          <a:prstGeom prst="line">
            <a:avLst/>
          </a:prstGeom>
          <a:ln>
            <a:solidFill>
              <a:srgbClr val="3E4AFF"/>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E509E066-D2E1-D72F-ED47-D8B22D5F11B3}"/>
              </a:ext>
            </a:extLst>
          </p:cNvPr>
          <p:cNvCxnSpPr/>
          <p:nvPr/>
        </p:nvCxnSpPr>
        <p:spPr>
          <a:xfrm>
            <a:off x="10384536" y="796200"/>
            <a:ext cx="1362456" cy="0"/>
          </a:xfrm>
          <a:prstGeom prst="line">
            <a:avLst/>
          </a:prstGeom>
          <a:ln>
            <a:solidFill>
              <a:srgbClr val="3E4AFF"/>
            </a:solidFill>
          </a:ln>
        </p:spPr>
        <p:style>
          <a:lnRef idx="2">
            <a:schemeClr val="accent1"/>
          </a:lnRef>
          <a:fillRef idx="0">
            <a:schemeClr val="accent1"/>
          </a:fillRef>
          <a:effectRef idx="1">
            <a:schemeClr val="accent1"/>
          </a:effectRef>
          <a:fontRef idx="minor">
            <a:schemeClr val="tx1"/>
          </a:fontRef>
        </p:style>
      </p:cxnSp>
      <p:pic>
        <p:nvPicPr>
          <p:cNvPr id="2" name="Picture 1" descr="A blue x and n on a black background&#10;&#10;AI-generated content may be incorrect.">
            <a:extLst>
              <a:ext uri="{FF2B5EF4-FFF2-40B4-BE49-F238E27FC236}">
                <a16:creationId xmlns:a16="http://schemas.microsoft.com/office/drawing/2014/main" id="{2E335A60-25C5-2A3F-F450-19F8E119C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3967" y="6263981"/>
            <a:ext cx="859537" cy="440513"/>
          </a:xfrm>
          <a:prstGeom prst="rect">
            <a:avLst/>
          </a:prstGeom>
        </p:spPr>
      </p:pic>
    </p:spTree>
    <p:extLst>
      <p:ext uri="{BB962C8B-B14F-4D97-AF65-F5344CB8AC3E}">
        <p14:creationId xmlns:p14="http://schemas.microsoft.com/office/powerpoint/2010/main" val="294252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E4AFF"/>
            </a:gs>
            <a:gs pos="55000">
              <a:srgbClr val="9FA6FF"/>
            </a:gs>
            <a:gs pos="81000">
              <a:srgbClr val="3E4AFF"/>
            </a:gs>
          </a:gsLst>
          <a:lin ang="8100000" scaled="1"/>
          <a:tileRect/>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467123B-F3EE-A3A8-A7F4-FCE062822F31}"/>
              </a:ext>
            </a:extLst>
          </p:cNvPr>
          <p:cNvCxnSpPr>
            <a:cxnSpLocks/>
          </p:cNvCxnSpPr>
          <p:nvPr/>
        </p:nvCxnSpPr>
        <p:spPr>
          <a:xfrm>
            <a:off x="166255" y="4451927"/>
            <a:ext cx="1756813"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47DB5EF-F8E5-9175-73B7-C01A7EB4DD1C}"/>
              </a:ext>
            </a:extLst>
          </p:cNvPr>
          <p:cNvSpPr txBox="1"/>
          <p:nvPr/>
        </p:nvSpPr>
        <p:spPr>
          <a:xfrm>
            <a:off x="189003" y="4918793"/>
            <a:ext cx="3468129" cy="769441"/>
          </a:xfrm>
          <a:prstGeom prst="rect">
            <a:avLst/>
          </a:prstGeom>
          <a:noFill/>
        </p:spPr>
        <p:txBody>
          <a:bodyPr wrap="none" rtlCol="0">
            <a:spAutoFit/>
          </a:bodyPr>
          <a:lstStyle/>
          <a:p>
            <a:r>
              <a:rPr lang="en-US" sz="4400" b="1" dirty="0">
                <a:solidFill>
                  <a:schemeClr val="bg1"/>
                </a:solidFill>
              </a:rPr>
              <a:t>Our Services</a:t>
            </a:r>
          </a:p>
        </p:txBody>
      </p:sp>
      <p:pic>
        <p:nvPicPr>
          <p:cNvPr id="11" name="Picture 10" descr="A power line tower with blue sky&#10;&#10;AI-generated content may be incorrect.">
            <a:extLst>
              <a:ext uri="{FF2B5EF4-FFF2-40B4-BE49-F238E27FC236}">
                <a16:creationId xmlns:a16="http://schemas.microsoft.com/office/drawing/2014/main" id="{42D495E9-0DAB-3C17-F2C1-313AE247867D}"/>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3695307" y="0"/>
            <a:ext cx="3214541" cy="6858000"/>
          </a:xfrm>
          <a:prstGeom prst="rect">
            <a:avLst/>
          </a:prstGeom>
        </p:spPr>
      </p:pic>
      <p:sp>
        <p:nvSpPr>
          <p:cNvPr id="3" name="TextBox 2">
            <a:extLst>
              <a:ext uri="{FF2B5EF4-FFF2-40B4-BE49-F238E27FC236}">
                <a16:creationId xmlns:a16="http://schemas.microsoft.com/office/drawing/2014/main" id="{3BA2CBA4-1A91-3B51-2025-E95569D9F37A}"/>
              </a:ext>
            </a:extLst>
          </p:cNvPr>
          <p:cNvSpPr txBox="1"/>
          <p:nvPr/>
        </p:nvSpPr>
        <p:spPr>
          <a:xfrm>
            <a:off x="6909848" y="1135084"/>
            <a:ext cx="5378011" cy="5003742"/>
          </a:xfrm>
          <a:prstGeom prst="rect">
            <a:avLst/>
          </a:prstGeom>
          <a:noFill/>
        </p:spPr>
        <p:txBody>
          <a:bodyPr wrap="none" rtlCol="0">
            <a:spAutoFit/>
          </a:bodyPr>
          <a:lstStyle/>
          <a:p>
            <a:pPr marL="285750" indent="-285750">
              <a:lnSpc>
                <a:spcPct val="200000"/>
              </a:lnSpc>
              <a:buFont typeface="Aptos" panose="020B0004020202020204" pitchFamily="34" charset="0"/>
              <a:buChar char="☑"/>
            </a:pPr>
            <a:r>
              <a:rPr lang="en-US" b="1" dirty="0">
                <a:solidFill>
                  <a:schemeClr val="bg1"/>
                </a:solidFill>
              </a:rPr>
              <a:t>Energy Procurement ~ Electricity &amp; Natural Gas</a:t>
            </a:r>
          </a:p>
          <a:p>
            <a:pPr marL="285750" indent="-285750">
              <a:lnSpc>
                <a:spcPct val="200000"/>
              </a:lnSpc>
              <a:buFont typeface="Aptos" panose="020B0004020202020204" pitchFamily="34" charset="0"/>
              <a:buChar char="☑"/>
            </a:pPr>
            <a:r>
              <a:rPr lang="en-US" b="1" dirty="0">
                <a:solidFill>
                  <a:schemeClr val="bg1"/>
                </a:solidFill>
              </a:rPr>
              <a:t>Facility Electrification Upgrades</a:t>
            </a:r>
          </a:p>
          <a:p>
            <a:pPr marL="285750" indent="-285750">
              <a:lnSpc>
                <a:spcPct val="200000"/>
              </a:lnSpc>
              <a:buFont typeface="Aptos" panose="020B0004020202020204" pitchFamily="34" charset="0"/>
              <a:buChar char="☑"/>
            </a:pPr>
            <a:r>
              <a:rPr lang="en-US" b="1" dirty="0">
                <a:solidFill>
                  <a:schemeClr val="bg1"/>
                </a:solidFill>
              </a:rPr>
              <a:t>Continuous (Prime) Power</a:t>
            </a:r>
          </a:p>
          <a:p>
            <a:pPr marL="285750" indent="-285750">
              <a:lnSpc>
                <a:spcPct val="200000"/>
              </a:lnSpc>
              <a:buFont typeface="Aptos" panose="020B0004020202020204" pitchFamily="34" charset="0"/>
              <a:buChar char="☑"/>
            </a:pPr>
            <a:r>
              <a:rPr lang="en-US" b="1" dirty="0">
                <a:solidFill>
                  <a:schemeClr val="bg1"/>
                </a:solidFill>
              </a:rPr>
              <a:t>Uninterruptable Power Supplies (“UPS”)</a:t>
            </a:r>
          </a:p>
          <a:p>
            <a:pPr marL="285750" indent="-285750">
              <a:lnSpc>
                <a:spcPct val="200000"/>
              </a:lnSpc>
              <a:buFont typeface="Aptos" panose="020B0004020202020204" pitchFamily="34" charset="0"/>
              <a:buChar char="☑"/>
            </a:pPr>
            <a:r>
              <a:rPr lang="en-US" b="1" dirty="0">
                <a:solidFill>
                  <a:schemeClr val="bg1"/>
                </a:solidFill>
              </a:rPr>
              <a:t>Backup Generators ~ Diesel and Natural Gas</a:t>
            </a:r>
          </a:p>
          <a:p>
            <a:pPr marL="285750" indent="-285750">
              <a:lnSpc>
                <a:spcPct val="200000"/>
              </a:lnSpc>
              <a:buFont typeface="Aptos" panose="020B0004020202020204" pitchFamily="34" charset="0"/>
              <a:buChar char="☑"/>
            </a:pPr>
            <a:r>
              <a:rPr lang="en-US" b="1" dirty="0">
                <a:solidFill>
                  <a:schemeClr val="bg1"/>
                </a:solidFill>
              </a:rPr>
              <a:t>Backup Batteries</a:t>
            </a:r>
          </a:p>
          <a:p>
            <a:pPr marL="285750" indent="-285750">
              <a:lnSpc>
                <a:spcPct val="200000"/>
              </a:lnSpc>
              <a:buFont typeface="Aptos" panose="020B0004020202020204" pitchFamily="34" charset="0"/>
              <a:buChar char="☑"/>
            </a:pPr>
            <a:r>
              <a:rPr lang="en-US" b="1" dirty="0">
                <a:solidFill>
                  <a:schemeClr val="bg1"/>
                </a:solidFill>
              </a:rPr>
              <a:t>Carbon Footprint Measurement &amp; Reporting</a:t>
            </a:r>
          </a:p>
          <a:p>
            <a:pPr marL="285750" indent="-285750">
              <a:lnSpc>
                <a:spcPct val="200000"/>
              </a:lnSpc>
              <a:buFont typeface="Aptos" panose="020B0004020202020204" pitchFamily="34" charset="0"/>
              <a:buChar char="☑"/>
            </a:pPr>
            <a:r>
              <a:rPr lang="en-US" b="1" dirty="0">
                <a:solidFill>
                  <a:schemeClr val="bg1"/>
                </a:solidFill>
              </a:rPr>
              <a:t>Combined Heat and Power (“CHP”)</a:t>
            </a:r>
          </a:p>
          <a:p>
            <a:pPr marL="285750" indent="-285750">
              <a:lnSpc>
                <a:spcPct val="200000"/>
              </a:lnSpc>
              <a:buFont typeface="Aptos" panose="020B0004020202020204" pitchFamily="34" charset="0"/>
              <a:buChar char="☑"/>
            </a:pPr>
            <a:endParaRPr lang="en-US" dirty="0"/>
          </a:p>
        </p:txBody>
      </p:sp>
      <p:cxnSp>
        <p:nvCxnSpPr>
          <p:cNvPr id="7" name="Straight Connector 6">
            <a:extLst>
              <a:ext uri="{FF2B5EF4-FFF2-40B4-BE49-F238E27FC236}">
                <a16:creationId xmlns:a16="http://schemas.microsoft.com/office/drawing/2014/main" id="{B6383C95-F917-C2B5-7BEA-2D06BCC1CE98}"/>
              </a:ext>
            </a:extLst>
          </p:cNvPr>
          <p:cNvCxnSpPr/>
          <p:nvPr/>
        </p:nvCxnSpPr>
        <p:spPr>
          <a:xfrm>
            <a:off x="6909848" y="0"/>
            <a:ext cx="0"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1CB4899-8634-1D79-D9FE-DDBA0C3D03C1}"/>
              </a:ext>
            </a:extLst>
          </p:cNvPr>
          <p:cNvCxnSpPr/>
          <p:nvPr/>
        </p:nvCxnSpPr>
        <p:spPr>
          <a:xfrm>
            <a:off x="3695307" y="0"/>
            <a:ext cx="0"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descr="A blue x and n on a black background&#10;&#10;AI-generated content may be incorrect.">
            <a:extLst>
              <a:ext uri="{FF2B5EF4-FFF2-40B4-BE49-F238E27FC236}">
                <a16:creationId xmlns:a16="http://schemas.microsoft.com/office/drawing/2014/main" id="{C755708D-6D2E-DE5E-F4A5-4E73068F7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571" y="6231293"/>
            <a:ext cx="1042418" cy="534239"/>
          </a:xfrm>
          <a:prstGeom prst="rect">
            <a:avLst/>
          </a:prstGeom>
        </p:spPr>
      </p:pic>
    </p:spTree>
    <p:extLst>
      <p:ext uri="{BB962C8B-B14F-4D97-AF65-F5344CB8AC3E}">
        <p14:creationId xmlns:p14="http://schemas.microsoft.com/office/powerpoint/2010/main" val="243320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17000" b="-17000"/>
          </a:stretch>
        </a:blipFill>
        <a:effectLst/>
      </p:bgPr>
    </p:bg>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B8B11DE3-323F-D9C1-FEAB-0C8CCFF9D842}"/>
              </a:ext>
            </a:extLst>
          </p:cNvPr>
          <p:cNvSpPr/>
          <p:nvPr/>
        </p:nvSpPr>
        <p:spPr>
          <a:xfrm flipH="1">
            <a:off x="1645637" y="431026"/>
            <a:ext cx="6240545" cy="490194"/>
          </a:xfrm>
          <a:prstGeom prst="round2DiagRect">
            <a:avLst/>
          </a:prstGeom>
          <a:solidFill>
            <a:srgbClr val="3E4AFF"/>
          </a:solidFill>
          <a:ln>
            <a:solidFill>
              <a:srgbClr val="3E4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D28E0D7-C200-1C2F-AB06-67573FF1A1B3}"/>
              </a:ext>
            </a:extLst>
          </p:cNvPr>
          <p:cNvSpPr txBox="1"/>
          <p:nvPr/>
        </p:nvSpPr>
        <p:spPr>
          <a:xfrm>
            <a:off x="2107550" y="383735"/>
            <a:ext cx="5863473" cy="584775"/>
          </a:xfrm>
          <a:prstGeom prst="rect">
            <a:avLst/>
          </a:prstGeom>
          <a:noFill/>
        </p:spPr>
        <p:txBody>
          <a:bodyPr wrap="square" rtlCol="0">
            <a:spAutoFit/>
          </a:bodyPr>
          <a:lstStyle/>
          <a:p>
            <a:r>
              <a:rPr lang="en-US" sz="3200" b="1" dirty="0">
                <a:solidFill>
                  <a:schemeClr val="bg1"/>
                </a:solidFill>
              </a:rPr>
              <a:t>Statement of Qualifications</a:t>
            </a:r>
          </a:p>
        </p:txBody>
      </p:sp>
      <p:cxnSp>
        <p:nvCxnSpPr>
          <p:cNvPr id="3" name="Straight Connector 2">
            <a:extLst>
              <a:ext uri="{FF2B5EF4-FFF2-40B4-BE49-F238E27FC236}">
                <a16:creationId xmlns:a16="http://schemas.microsoft.com/office/drawing/2014/main" id="{0B96CAD8-1E3D-0ADF-4F0F-88244B3EA618}"/>
              </a:ext>
            </a:extLst>
          </p:cNvPr>
          <p:cNvCxnSpPr>
            <a:cxnSpLocks/>
          </p:cNvCxnSpPr>
          <p:nvPr/>
        </p:nvCxnSpPr>
        <p:spPr>
          <a:xfrm>
            <a:off x="8055864" y="704088"/>
            <a:ext cx="4136136" cy="0"/>
          </a:xfrm>
          <a:prstGeom prst="line">
            <a:avLst/>
          </a:prstGeom>
          <a:ln w="38100">
            <a:solidFill>
              <a:srgbClr val="3E4AFF"/>
            </a:solidFill>
          </a:ln>
        </p:spPr>
        <p:style>
          <a:lnRef idx="2">
            <a:schemeClr val="accent1"/>
          </a:lnRef>
          <a:fillRef idx="0">
            <a:schemeClr val="accent1"/>
          </a:fillRef>
          <a:effectRef idx="1">
            <a:schemeClr val="accent1"/>
          </a:effectRef>
          <a:fontRef idx="minor">
            <a:schemeClr val="tx1"/>
          </a:fontRef>
        </p:style>
      </p:cxnSp>
      <p:pic>
        <p:nvPicPr>
          <p:cNvPr id="2" name="Picture 1" descr="A blue x and n on a black background&#10;&#10;AI-generated content may be incorrect.">
            <a:extLst>
              <a:ext uri="{FF2B5EF4-FFF2-40B4-BE49-F238E27FC236}">
                <a16:creationId xmlns:a16="http://schemas.microsoft.com/office/drawing/2014/main" id="{1CF08267-D536-3080-CCCC-B41CBE03F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5347" y="6223689"/>
            <a:ext cx="938157" cy="480805"/>
          </a:xfrm>
          <a:prstGeom prst="rect">
            <a:avLst/>
          </a:prstGeom>
        </p:spPr>
      </p:pic>
      <p:sp>
        <p:nvSpPr>
          <p:cNvPr id="4" name="TextBox 3" descr="View of solar farm">
            <a:extLst>
              <a:ext uri="{FF2B5EF4-FFF2-40B4-BE49-F238E27FC236}">
                <a16:creationId xmlns:a16="http://schemas.microsoft.com/office/drawing/2014/main" id="{29DD5B92-8B0E-1D80-23B5-DF3C23D74F85}"/>
              </a:ext>
            </a:extLst>
          </p:cNvPr>
          <p:cNvSpPr txBox="1"/>
          <p:nvPr/>
        </p:nvSpPr>
        <p:spPr>
          <a:xfrm>
            <a:off x="337682" y="1037417"/>
            <a:ext cx="5961887" cy="1323439"/>
          </a:xfrm>
          <a:prstGeom prst="rect">
            <a:avLst/>
          </a:prstGeom>
          <a:noFill/>
          <a:ln>
            <a:solidFill>
              <a:srgbClr val="3E4AFF"/>
            </a:solidFill>
          </a:ln>
        </p:spPr>
        <p:txBody>
          <a:bodyPr wrap="square" rtlCol="0">
            <a:spAutoFit/>
          </a:bodyPr>
          <a:lstStyle/>
          <a:p>
            <a:r>
              <a:rPr lang="en-US" sz="1600" b="1" u="sng" dirty="0"/>
              <a:t>Energy Development, construction, finance and operations of:</a:t>
            </a:r>
          </a:p>
          <a:p>
            <a:pPr marL="285750" indent="-285750">
              <a:buFont typeface="Arial" panose="020B0604020202020204" pitchFamily="34" charset="0"/>
              <a:buChar char="•"/>
            </a:pPr>
            <a:r>
              <a:rPr lang="en-US" sz="1600" b="1" dirty="0"/>
              <a:t>Natural Gas &amp; Diesel Power Plants</a:t>
            </a:r>
          </a:p>
          <a:p>
            <a:pPr marL="285750" indent="-285750">
              <a:buFont typeface="Arial" panose="020B0604020202020204" pitchFamily="34" charset="0"/>
              <a:buChar char="•"/>
            </a:pPr>
            <a:r>
              <a:rPr lang="en-US" sz="1600" b="1" dirty="0"/>
              <a:t>Combined Heat and Power Facilities</a:t>
            </a:r>
          </a:p>
          <a:p>
            <a:pPr marL="285750" indent="-285750">
              <a:buFont typeface="Arial" panose="020B0604020202020204" pitchFamily="34" charset="0"/>
              <a:buChar char="•"/>
            </a:pPr>
            <a:r>
              <a:rPr lang="en-US" sz="1600" b="1" dirty="0"/>
              <a:t>Batteries</a:t>
            </a:r>
          </a:p>
          <a:p>
            <a:pPr marL="285750" indent="-285750">
              <a:buFont typeface="Arial" panose="020B0604020202020204" pitchFamily="34" charset="0"/>
              <a:buChar char="•"/>
            </a:pPr>
            <a:r>
              <a:rPr lang="en-US" sz="1600" b="1" dirty="0"/>
              <a:t>Solar</a:t>
            </a:r>
          </a:p>
        </p:txBody>
      </p:sp>
      <p:sp>
        <p:nvSpPr>
          <p:cNvPr id="6" name="TextBox 5">
            <a:extLst>
              <a:ext uri="{FF2B5EF4-FFF2-40B4-BE49-F238E27FC236}">
                <a16:creationId xmlns:a16="http://schemas.microsoft.com/office/drawing/2014/main" id="{BCE78B96-CB83-72CD-3FE1-D44BF8ED1645}"/>
              </a:ext>
            </a:extLst>
          </p:cNvPr>
          <p:cNvSpPr txBox="1"/>
          <p:nvPr/>
        </p:nvSpPr>
        <p:spPr>
          <a:xfrm>
            <a:off x="6457361" y="1046688"/>
            <a:ext cx="5236779" cy="5135188"/>
          </a:xfrm>
          <a:prstGeom prst="rect">
            <a:avLst/>
          </a:prstGeom>
          <a:solidFill>
            <a:srgbClr val="3E4AFF"/>
          </a:solidFill>
          <a:ln>
            <a:solidFill>
              <a:srgbClr val="3E4AFF"/>
            </a:solidFill>
          </a:ln>
        </p:spPr>
        <p:txBody>
          <a:bodyPr wrap="square" rtlCol="0">
            <a:spAutoFit/>
          </a:bodyPr>
          <a:lstStyle/>
          <a:p>
            <a:pPr algn="ctr"/>
            <a:r>
              <a:rPr lang="en-US" b="1" u="sng" dirty="0">
                <a:solidFill>
                  <a:schemeClr val="bg1"/>
                </a:solidFill>
              </a:rPr>
              <a:t>Over 448 MW Deployed, Including:</a:t>
            </a:r>
          </a:p>
          <a:p>
            <a:pPr marL="285750" indent="-285750">
              <a:lnSpc>
                <a:spcPct val="150000"/>
              </a:lnSpc>
              <a:buFont typeface="Arial" panose="020B0604020202020204" pitchFamily="34" charset="0"/>
              <a:buChar char="•"/>
            </a:pPr>
            <a:r>
              <a:rPr lang="en-US" sz="1600" b="1" dirty="0">
                <a:solidFill>
                  <a:schemeClr val="bg1"/>
                </a:solidFill>
              </a:rPr>
              <a:t>Elanco US Inc. – Indianapolis, IN &amp; Fort Dodge, IA</a:t>
            </a:r>
          </a:p>
          <a:p>
            <a:pPr marL="285750" indent="-285750">
              <a:lnSpc>
                <a:spcPct val="150000"/>
              </a:lnSpc>
              <a:buFont typeface="Arial" panose="020B0604020202020204" pitchFamily="34" charset="0"/>
              <a:buChar char="•"/>
            </a:pPr>
            <a:r>
              <a:rPr lang="en-US" sz="1600" b="1" dirty="0">
                <a:solidFill>
                  <a:schemeClr val="bg1"/>
                </a:solidFill>
              </a:rPr>
              <a:t>BMO Harris Center – Rockford, IL</a:t>
            </a:r>
          </a:p>
          <a:p>
            <a:pPr marL="285750" indent="-285750">
              <a:lnSpc>
                <a:spcPct val="150000"/>
              </a:lnSpc>
              <a:buFont typeface="Arial" panose="020B0604020202020204" pitchFamily="34" charset="0"/>
              <a:buChar char="•"/>
            </a:pPr>
            <a:r>
              <a:rPr lang="en-US" sz="1600" b="1" dirty="0">
                <a:solidFill>
                  <a:schemeClr val="bg1"/>
                </a:solidFill>
              </a:rPr>
              <a:t>SPJST Senior Living – Taylor, TX</a:t>
            </a:r>
          </a:p>
          <a:p>
            <a:pPr marL="285750" indent="-285750">
              <a:lnSpc>
                <a:spcPct val="150000"/>
              </a:lnSpc>
              <a:buFont typeface="Arial" panose="020B0604020202020204" pitchFamily="34" charset="0"/>
              <a:buChar char="•"/>
            </a:pPr>
            <a:r>
              <a:rPr lang="en-US" sz="1600" b="1" dirty="0">
                <a:solidFill>
                  <a:schemeClr val="bg1"/>
                </a:solidFill>
              </a:rPr>
              <a:t>Soft Gel Technologies – Los Angeles, CA</a:t>
            </a:r>
          </a:p>
          <a:p>
            <a:pPr marL="285750" indent="-285750">
              <a:lnSpc>
                <a:spcPct val="150000"/>
              </a:lnSpc>
              <a:buFont typeface="Arial" panose="020B0604020202020204" pitchFamily="34" charset="0"/>
              <a:buChar char="•"/>
            </a:pPr>
            <a:r>
              <a:rPr lang="en-US" sz="1600" b="1" dirty="0">
                <a:solidFill>
                  <a:schemeClr val="bg1"/>
                </a:solidFill>
              </a:rPr>
              <a:t>Del Papa Distributing – Victoria &amp; Texas City, TX </a:t>
            </a:r>
          </a:p>
          <a:p>
            <a:pPr marL="285750" indent="-285750">
              <a:lnSpc>
                <a:spcPct val="150000"/>
              </a:lnSpc>
              <a:buFont typeface="Arial" panose="020B0604020202020204" pitchFamily="34" charset="0"/>
              <a:buChar char="•"/>
            </a:pPr>
            <a:r>
              <a:rPr lang="en-US" sz="1600" b="1" dirty="0">
                <a:solidFill>
                  <a:schemeClr val="bg1"/>
                </a:solidFill>
              </a:rPr>
              <a:t>Upper Crust Bakery – Glenn Dale, MD</a:t>
            </a:r>
          </a:p>
          <a:p>
            <a:pPr marL="285750" indent="-285750">
              <a:lnSpc>
                <a:spcPct val="150000"/>
              </a:lnSpc>
              <a:buFont typeface="Arial" panose="020B0604020202020204" pitchFamily="34" charset="0"/>
              <a:buChar char="•"/>
            </a:pPr>
            <a:r>
              <a:rPr lang="en-US" sz="1600" b="1" dirty="0">
                <a:solidFill>
                  <a:schemeClr val="bg1"/>
                </a:solidFill>
              </a:rPr>
              <a:t>Repligen Corp – Marlborough, MA</a:t>
            </a:r>
          </a:p>
          <a:p>
            <a:pPr marL="285750" indent="-285750">
              <a:lnSpc>
                <a:spcPct val="150000"/>
              </a:lnSpc>
              <a:buFont typeface="Arial" panose="020B0604020202020204" pitchFamily="34" charset="0"/>
              <a:buChar char="•"/>
            </a:pPr>
            <a:r>
              <a:rPr lang="en-US" sz="1600" b="1" dirty="0" err="1">
                <a:solidFill>
                  <a:schemeClr val="bg1"/>
                </a:solidFill>
              </a:rPr>
              <a:t>SelecTransportation</a:t>
            </a:r>
            <a:r>
              <a:rPr lang="en-US" sz="1600" b="1" dirty="0">
                <a:solidFill>
                  <a:schemeClr val="bg1"/>
                </a:solidFill>
              </a:rPr>
              <a:t> – Houston, TX</a:t>
            </a:r>
          </a:p>
          <a:p>
            <a:pPr marL="285750" indent="-285750">
              <a:lnSpc>
                <a:spcPct val="150000"/>
              </a:lnSpc>
              <a:buFont typeface="Arial" panose="020B0604020202020204" pitchFamily="34" charset="0"/>
              <a:buChar char="•"/>
            </a:pPr>
            <a:r>
              <a:rPr lang="en-US" sz="1600" b="1" dirty="0">
                <a:solidFill>
                  <a:schemeClr val="bg1"/>
                </a:solidFill>
              </a:rPr>
              <a:t>Silverleaf Eldercare – Multiple Locations in Texas</a:t>
            </a:r>
          </a:p>
          <a:p>
            <a:pPr marL="285750" indent="-285750">
              <a:lnSpc>
                <a:spcPct val="150000"/>
              </a:lnSpc>
              <a:buFont typeface="Arial" panose="020B0604020202020204" pitchFamily="34" charset="0"/>
              <a:buChar char="•"/>
            </a:pPr>
            <a:r>
              <a:rPr lang="en-US" sz="1600" b="1" dirty="0">
                <a:solidFill>
                  <a:schemeClr val="bg1"/>
                </a:solidFill>
              </a:rPr>
              <a:t>DK LIPA LLC – Brookhaven, NY</a:t>
            </a:r>
          </a:p>
          <a:p>
            <a:pPr marL="285750" indent="-285750">
              <a:lnSpc>
                <a:spcPct val="150000"/>
              </a:lnSpc>
              <a:buFont typeface="Arial" panose="020B0604020202020204" pitchFamily="34" charset="0"/>
              <a:buChar char="•"/>
            </a:pPr>
            <a:r>
              <a:rPr lang="en-US" sz="1600" b="1" dirty="0">
                <a:solidFill>
                  <a:schemeClr val="bg1"/>
                </a:solidFill>
              </a:rPr>
              <a:t>Boys &amp; Girls Club – San Leandro, CA</a:t>
            </a:r>
          </a:p>
          <a:p>
            <a:pPr marL="285750" indent="-285750">
              <a:lnSpc>
                <a:spcPct val="150000"/>
              </a:lnSpc>
              <a:buFont typeface="Arial" panose="020B0604020202020204" pitchFamily="34" charset="0"/>
              <a:buChar char="•"/>
            </a:pPr>
            <a:r>
              <a:rPr lang="en-US" sz="1600" b="1" dirty="0">
                <a:solidFill>
                  <a:schemeClr val="bg1"/>
                </a:solidFill>
              </a:rPr>
              <a:t>United Methodist Church – Moorestown, NJ</a:t>
            </a:r>
          </a:p>
          <a:p>
            <a:pPr marL="285750" indent="-285750">
              <a:lnSpc>
                <a:spcPct val="150000"/>
              </a:lnSpc>
              <a:buFont typeface="Arial" panose="020B0604020202020204" pitchFamily="34" charset="0"/>
              <a:buChar char="•"/>
            </a:pPr>
            <a:r>
              <a:rPr lang="en-US" sz="1600" b="1" dirty="0">
                <a:solidFill>
                  <a:schemeClr val="bg1"/>
                </a:solidFill>
              </a:rPr>
              <a:t>Community Schools – Bethany, CT</a:t>
            </a:r>
          </a:p>
        </p:txBody>
      </p:sp>
      <p:sp>
        <p:nvSpPr>
          <p:cNvPr id="7" name="TextBox 6">
            <a:extLst>
              <a:ext uri="{FF2B5EF4-FFF2-40B4-BE49-F238E27FC236}">
                <a16:creationId xmlns:a16="http://schemas.microsoft.com/office/drawing/2014/main" id="{E4833519-14E0-6F76-3671-440E34D8F12E}"/>
              </a:ext>
            </a:extLst>
          </p:cNvPr>
          <p:cNvSpPr txBox="1"/>
          <p:nvPr/>
        </p:nvSpPr>
        <p:spPr>
          <a:xfrm>
            <a:off x="800977" y="5349756"/>
            <a:ext cx="5035296" cy="1077218"/>
          </a:xfrm>
          <a:prstGeom prst="rect">
            <a:avLst/>
          </a:prstGeom>
          <a:noFill/>
          <a:ln>
            <a:solidFill>
              <a:srgbClr val="3E4AFF"/>
            </a:solidFill>
          </a:ln>
        </p:spPr>
        <p:txBody>
          <a:bodyPr wrap="square" rtlCol="0">
            <a:spAutoFit/>
          </a:bodyPr>
          <a:lstStyle/>
          <a:p>
            <a:pPr algn="ctr"/>
            <a:r>
              <a:rPr lang="en-US" sz="1600" b="1" dirty="0"/>
              <a:t>Developed multiple projects for:</a:t>
            </a:r>
          </a:p>
          <a:p>
            <a:pPr marL="1200150" lvl="2" indent="-285750">
              <a:buFont typeface="Arial" panose="020B0604020202020204" pitchFamily="34" charset="0"/>
              <a:buChar char="•"/>
            </a:pPr>
            <a:r>
              <a:rPr lang="en-US" sz="1600" b="1" dirty="0"/>
              <a:t>Pyrolysis Conversion</a:t>
            </a:r>
          </a:p>
          <a:p>
            <a:pPr marL="1200150" lvl="2" indent="-285750">
              <a:buFont typeface="Arial" panose="020B0604020202020204" pitchFamily="34" charset="0"/>
              <a:buChar char="•"/>
            </a:pPr>
            <a:r>
              <a:rPr lang="en-US" sz="1600" b="1" dirty="0"/>
              <a:t>Plastics Recycling</a:t>
            </a:r>
          </a:p>
          <a:p>
            <a:pPr marL="1200150" lvl="2" indent="-285750">
              <a:buFont typeface="Arial" panose="020B0604020202020204" pitchFamily="34" charset="0"/>
              <a:buChar char="•"/>
            </a:pPr>
            <a:r>
              <a:rPr lang="en-US" sz="1600" b="1" dirty="0"/>
              <a:t>Anaerobic Digestion Power Plants</a:t>
            </a:r>
          </a:p>
        </p:txBody>
      </p:sp>
      <p:sp>
        <p:nvSpPr>
          <p:cNvPr id="12" name="TextBox 11">
            <a:extLst>
              <a:ext uri="{FF2B5EF4-FFF2-40B4-BE49-F238E27FC236}">
                <a16:creationId xmlns:a16="http://schemas.microsoft.com/office/drawing/2014/main" id="{FE3A9591-4029-2538-569A-97AFD93731F3}"/>
              </a:ext>
            </a:extLst>
          </p:cNvPr>
          <p:cNvSpPr txBox="1"/>
          <p:nvPr/>
        </p:nvSpPr>
        <p:spPr>
          <a:xfrm>
            <a:off x="1455928" y="2534207"/>
            <a:ext cx="3920282" cy="2642198"/>
          </a:xfrm>
          <a:prstGeom prst="rect">
            <a:avLst/>
          </a:prstGeom>
          <a:solidFill>
            <a:srgbClr val="3E4AFF"/>
          </a:solidFill>
        </p:spPr>
        <p:txBody>
          <a:bodyPr wrap="square" rtlCol="0">
            <a:spAutoFit/>
          </a:bodyPr>
          <a:lstStyle/>
          <a:p>
            <a:pPr>
              <a:lnSpc>
                <a:spcPct val="150000"/>
              </a:lnSpc>
            </a:pPr>
            <a:r>
              <a:rPr lang="en-US" sz="1600" b="1" u="sng" dirty="0">
                <a:solidFill>
                  <a:schemeClr val="bg1"/>
                </a:solidFill>
              </a:rPr>
              <a:t>Representative Projects In Development</a:t>
            </a:r>
          </a:p>
          <a:p>
            <a:pPr marL="285750" indent="-285750">
              <a:lnSpc>
                <a:spcPct val="150000"/>
              </a:lnSpc>
              <a:buFont typeface="Arial" panose="020B0604020202020204" pitchFamily="34" charset="0"/>
              <a:buChar char="•"/>
            </a:pPr>
            <a:r>
              <a:rPr lang="en-US" sz="1600" b="1" dirty="0">
                <a:solidFill>
                  <a:schemeClr val="bg1"/>
                </a:solidFill>
              </a:rPr>
              <a:t>JBS Foods – Multiple Locations</a:t>
            </a:r>
          </a:p>
          <a:p>
            <a:pPr marL="285750" indent="-285750">
              <a:lnSpc>
                <a:spcPct val="150000"/>
              </a:lnSpc>
              <a:buFont typeface="Arial" panose="020B0604020202020204" pitchFamily="34" charset="0"/>
              <a:buChar char="•"/>
            </a:pPr>
            <a:r>
              <a:rPr lang="en-US" sz="1600" b="1" dirty="0">
                <a:solidFill>
                  <a:schemeClr val="bg1"/>
                </a:solidFill>
              </a:rPr>
              <a:t>Littelfuse Inc.</a:t>
            </a:r>
          </a:p>
          <a:p>
            <a:pPr marL="285750" indent="-285750">
              <a:lnSpc>
                <a:spcPct val="150000"/>
              </a:lnSpc>
              <a:buFont typeface="Arial" panose="020B0604020202020204" pitchFamily="34" charset="0"/>
              <a:buChar char="•"/>
            </a:pPr>
            <a:r>
              <a:rPr lang="en-US" sz="1600" b="1" dirty="0">
                <a:solidFill>
                  <a:schemeClr val="bg1"/>
                </a:solidFill>
              </a:rPr>
              <a:t>International Delights</a:t>
            </a:r>
          </a:p>
          <a:p>
            <a:pPr marL="285750" indent="-285750">
              <a:lnSpc>
                <a:spcPct val="150000"/>
              </a:lnSpc>
              <a:buFont typeface="Arial" panose="020B0604020202020204" pitchFamily="34" charset="0"/>
              <a:buChar char="•"/>
            </a:pPr>
            <a:r>
              <a:rPr lang="en-US" sz="1600" b="1" dirty="0">
                <a:solidFill>
                  <a:schemeClr val="bg1"/>
                </a:solidFill>
              </a:rPr>
              <a:t>Ronald McDonald House</a:t>
            </a:r>
          </a:p>
          <a:p>
            <a:pPr marL="285750" indent="-285750">
              <a:lnSpc>
                <a:spcPct val="150000"/>
              </a:lnSpc>
              <a:buFont typeface="Arial" panose="020B0604020202020204" pitchFamily="34" charset="0"/>
              <a:buChar char="•"/>
            </a:pPr>
            <a:r>
              <a:rPr lang="en-US" sz="1600" b="1" dirty="0">
                <a:solidFill>
                  <a:schemeClr val="bg1"/>
                </a:solidFill>
              </a:rPr>
              <a:t>Forefront Presbyterian</a:t>
            </a:r>
          </a:p>
          <a:p>
            <a:pPr marL="285750" indent="-285750">
              <a:lnSpc>
                <a:spcPct val="150000"/>
              </a:lnSpc>
              <a:buFont typeface="Arial" panose="020B0604020202020204" pitchFamily="34" charset="0"/>
              <a:buChar char="•"/>
            </a:pPr>
            <a:r>
              <a:rPr lang="en-US" sz="1600" b="1" dirty="0">
                <a:solidFill>
                  <a:schemeClr val="bg1"/>
                </a:solidFill>
              </a:rPr>
              <a:t>Glen Rose Medical</a:t>
            </a:r>
          </a:p>
        </p:txBody>
      </p:sp>
    </p:spTree>
    <p:extLst>
      <p:ext uri="{BB962C8B-B14F-4D97-AF65-F5344CB8AC3E}">
        <p14:creationId xmlns:p14="http://schemas.microsoft.com/office/powerpoint/2010/main" val="4254535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building with solar panels on the roof&#10;&#10;AI-generated content may be incorrect.">
            <a:extLst>
              <a:ext uri="{FF2B5EF4-FFF2-40B4-BE49-F238E27FC236}">
                <a16:creationId xmlns:a16="http://schemas.microsoft.com/office/drawing/2014/main" id="{DDAAEECF-9AC3-9E7C-642E-1FDDE1BF9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544" y="50372"/>
            <a:ext cx="2469587" cy="2054917"/>
          </a:xfrm>
          <a:prstGeom prst="rect">
            <a:avLst/>
          </a:prstGeom>
        </p:spPr>
      </p:pic>
      <p:pic>
        <p:nvPicPr>
          <p:cNvPr id="14" name="Picture 13">
            <a:extLst>
              <a:ext uri="{FF2B5EF4-FFF2-40B4-BE49-F238E27FC236}">
                <a16:creationId xmlns:a16="http://schemas.microsoft.com/office/drawing/2014/main" id="{A4328B3D-AE3B-416F-FF03-5AC54EDCC52F}"/>
              </a:ext>
            </a:extLst>
          </p:cNvPr>
          <p:cNvPicPr>
            <a:picLocks noChangeAspect="1"/>
          </p:cNvPicPr>
          <p:nvPr/>
        </p:nvPicPr>
        <p:blipFill>
          <a:blip r:embed="rId3"/>
          <a:stretch>
            <a:fillRect/>
          </a:stretch>
        </p:blipFill>
        <p:spPr>
          <a:xfrm>
            <a:off x="8764524" y="57937"/>
            <a:ext cx="3427476" cy="2054917"/>
          </a:xfrm>
          <a:prstGeom prst="rect">
            <a:avLst/>
          </a:prstGeom>
        </p:spPr>
      </p:pic>
      <p:pic>
        <p:nvPicPr>
          <p:cNvPr id="16" name="Picture 15" descr="A large grey machine with yellow pipes&#10;&#10;AI-generated content may be incorrect.">
            <a:extLst>
              <a:ext uri="{FF2B5EF4-FFF2-40B4-BE49-F238E27FC236}">
                <a16:creationId xmlns:a16="http://schemas.microsoft.com/office/drawing/2014/main" id="{4E98ABAD-9650-2184-79FD-5946A8F2D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083" y="84627"/>
            <a:ext cx="2904937" cy="2020662"/>
          </a:xfrm>
          <a:prstGeom prst="rect">
            <a:avLst/>
          </a:prstGeom>
        </p:spPr>
      </p:pic>
      <p:pic>
        <p:nvPicPr>
          <p:cNvPr id="18" name="Picture 17" descr="A person standing next to a yellow machine&#10;&#10;AI-generated content may be incorrect.">
            <a:extLst>
              <a:ext uri="{FF2B5EF4-FFF2-40B4-BE49-F238E27FC236}">
                <a16:creationId xmlns:a16="http://schemas.microsoft.com/office/drawing/2014/main" id="{AF436DE8-265F-D684-DD00-ED419CC5D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55" y="50374"/>
            <a:ext cx="3442318" cy="2054915"/>
          </a:xfrm>
          <a:prstGeom prst="rect">
            <a:avLst/>
          </a:prstGeom>
        </p:spPr>
      </p:pic>
      <p:sp>
        <p:nvSpPr>
          <p:cNvPr id="19" name="TextBox 18">
            <a:extLst>
              <a:ext uri="{FF2B5EF4-FFF2-40B4-BE49-F238E27FC236}">
                <a16:creationId xmlns:a16="http://schemas.microsoft.com/office/drawing/2014/main" id="{8732889F-AFC2-10A5-F3F9-63E86CCB8642}"/>
              </a:ext>
            </a:extLst>
          </p:cNvPr>
          <p:cNvSpPr txBox="1"/>
          <p:nvPr/>
        </p:nvSpPr>
        <p:spPr>
          <a:xfrm>
            <a:off x="8372269" y="2143792"/>
            <a:ext cx="3843086" cy="948025"/>
          </a:xfrm>
          <a:prstGeom prst="rect">
            <a:avLst/>
          </a:prstGeom>
          <a:noFill/>
        </p:spPr>
        <p:txBody>
          <a:bodyPr wrap="square" rtlCol="0">
            <a:spAutoFit/>
          </a:bodyPr>
          <a:lstStyle/>
          <a:p>
            <a:r>
              <a:rPr lang="en-US" sz="5400" b="1" dirty="0">
                <a:solidFill>
                  <a:srgbClr val="3E4AFF"/>
                </a:solidFill>
              </a:rPr>
              <a:t>References</a:t>
            </a:r>
          </a:p>
        </p:txBody>
      </p:sp>
      <p:cxnSp>
        <p:nvCxnSpPr>
          <p:cNvPr id="25" name="Straight Connector 24">
            <a:extLst>
              <a:ext uri="{FF2B5EF4-FFF2-40B4-BE49-F238E27FC236}">
                <a16:creationId xmlns:a16="http://schemas.microsoft.com/office/drawing/2014/main" id="{45F2A1B0-CF3A-976A-8D3C-1FC09A1A27B5}"/>
              </a:ext>
            </a:extLst>
          </p:cNvPr>
          <p:cNvCxnSpPr>
            <a:cxnSpLocks/>
          </p:cNvCxnSpPr>
          <p:nvPr/>
        </p:nvCxnSpPr>
        <p:spPr>
          <a:xfrm>
            <a:off x="1524" y="63369"/>
            <a:ext cx="12190476" cy="0"/>
          </a:xfrm>
          <a:prstGeom prst="line">
            <a:avLst/>
          </a:prstGeom>
          <a:ln w="38100">
            <a:solidFill>
              <a:srgbClr val="3E4A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C7AFEAF-33FF-B0E0-0952-7283AF6B0CCF}"/>
              </a:ext>
            </a:extLst>
          </p:cNvPr>
          <p:cNvCxnSpPr>
            <a:cxnSpLocks/>
          </p:cNvCxnSpPr>
          <p:nvPr/>
        </p:nvCxnSpPr>
        <p:spPr>
          <a:xfrm>
            <a:off x="1524" y="2096660"/>
            <a:ext cx="12190476" cy="0"/>
          </a:xfrm>
          <a:prstGeom prst="line">
            <a:avLst/>
          </a:prstGeom>
          <a:ln w="38100">
            <a:solidFill>
              <a:srgbClr val="3E4AFF"/>
            </a:solidFill>
          </a:ln>
        </p:spPr>
        <p:style>
          <a:lnRef idx="2">
            <a:schemeClr val="accent1"/>
          </a:lnRef>
          <a:fillRef idx="0">
            <a:schemeClr val="accent1"/>
          </a:fillRef>
          <a:effectRef idx="1">
            <a:schemeClr val="accent1"/>
          </a:effectRef>
          <a:fontRef idx="minor">
            <a:schemeClr val="tx1"/>
          </a:fontRef>
        </p:style>
      </p:cxnSp>
      <p:pic>
        <p:nvPicPr>
          <p:cNvPr id="35" name="Picture 34">
            <a:extLst>
              <a:ext uri="{FF2B5EF4-FFF2-40B4-BE49-F238E27FC236}">
                <a16:creationId xmlns:a16="http://schemas.microsoft.com/office/drawing/2014/main" id="{505084C6-DC7A-770F-A594-FC071621FFCD}"/>
              </a:ext>
            </a:extLst>
          </p:cNvPr>
          <p:cNvPicPr>
            <a:picLocks noChangeAspect="1"/>
          </p:cNvPicPr>
          <p:nvPr/>
        </p:nvPicPr>
        <p:blipFill>
          <a:blip r:embed="rId6"/>
          <a:stretch>
            <a:fillRect/>
          </a:stretch>
        </p:blipFill>
        <p:spPr>
          <a:xfrm>
            <a:off x="694035" y="4321589"/>
            <a:ext cx="1372860" cy="1526825"/>
          </a:xfrm>
          <a:prstGeom prst="rect">
            <a:avLst/>
          </a:prstGeom>
        </p:spPr>
      </p:pic>
      <p:cxnSp>
        <p:nvCxnSpPr>
          <p:cNvPr id="37" name="Straight Connector 36">
            <a:extLst>
              <a:ext uri="{FF2B5EF4-FFF2-40B4-BE49-F238E27FC236}">
                <a16:creationId xmlns:a16="http://schemas.microsoft.com/office/drawing/2014/main" id="{4144760E-759D-A01A-E633-38C59B6CC892}"/>
              </a:ext>
            </a:extLst>
          </p:cNvPr>
          <p:cNvCxnSpPr>
            <a:cxnSpLocks/>
          </p:cNvCxnSpPr>
          <p:nvPr/>
        </p:nvCxnSpPr>
        <p:spPr>
          <a:xfrm flipH="1" flipV="1">
            <a:off x="9549101" y="2899929"/>
            <a:ext cx="2564950" cy="32903"/>
          </a:xfrm>
          <a:prstGeom prst="line">
            <a:avLst/>
          </a:prstGeom>
          <a:ln>
            <a:solidFill>
              <a:srgbClr val="3E4AFF"/>
            </a:solidFill>
          </a:ln>
        </p:spPr>
        <p:style>
          <a:lnRef idx="2">
            <a:schemeClr val="accent1"/>
          </a:lnRef>
          <a:fillRef idx="0">
            <a:schemeClr val="accent1"/>
          </a:fillRef>
          <a:effectRef idx="1">
            <a:schemeClr val="accent1"/>
          </a:effectRef>
          <a:fontRef idx="minor">
            <a:schemeClr val="tx1"/>
          </a:fontRef>
        </p:style>
      </p:cxnSp>
      <p:pic>
        <p:nvPicPr>
          <p:cNvPr id="39" name="Picture 38" descr="A red and white circle with a letter d and a bird&#10;&#10;AI-generated content may be incorrect.">
            <a:extLst>
              <a:ext uri="{FF2B5EF4-FFF2-40B4-BE49-F238E27FC236}">
                <a16:creationId xmlns:a16="http://schemas.microsoft.com/office/drawing/2014/main" id="{20509789-1798-383D-3191-A6B8B45399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2071" y="4457146"/>
            <a:ext cx="1587429" cy="1587429"/>
          </a:xfrm>
          <a:prstGeom prst="rect">
            <a:avLst/>
          </a:prstGeom>
        </p:spPr>
      </p:pic>
      <p:pic>
        <p:nvPicPr>
          <p:cNvPr id="41" name="Picture 40" descr="A blue and white logo&#10;&#10;AI-generated content may be incorrect.">
            <a:extLst>
              <a:ext uri="{FF2B5EF4-FFF2-40B4-BE49-F238E27FC236}">
                <a16:creationId xmlns:a16="http://schemas.microsoft.com/office/drawing/2014/main" id="{DC5CCE08-2FA8-2F95-A893-6042D5FFEA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283" y="3065333"/>
            <a:ext cx="2857500" cy="657225"/>
          </a:xfrm>
          <a:prstGeom prst="rect">
            <a:avLst/>
          </a:prstGeom>
        </p:spPr>
      </p:pic>
      <p:pic>
        <p:nvPicPr>
          <p:cNvPr id="43" name="Picture 42" descr="A black background with red text&#10;&#10;AI-generated content may be incorrect.">
            <a:extLst>
              <a:ext uri="{FF2B5EF4-FFF2-40B4-BE49-F238E27FC236}">
                <a16:creationId xmlns:a16="http://schemas.microsoft.com/office/drawing/2014/main" id="{4F934FD2-F8F8-964A-EC06-3B5663DDFC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24016" y="2972846"/>
            <a:ext cx="2395975" cy="795125"/>
          </a:xfrm>
          <a:prstGeom prst="rect">
            <a:avLst/>
          </a:prstGeom>
        </p:spPr>
      </p:pic>
      <p:pic>
        <p:nvPicPr>
          <p:cNvPr id="47" name="Picture 46" descr="A blue rectangle with white text&#10;&#10;AI-generated content may be incorrect.">
            <a:extLst>
              <a:ext uri="{FF2B5EF4-FFF2-40B4-BE49-F238E27FC236}">
                <a16:creationId xmlns:a16="http://schemas.microsoft.com/office/drawing/2014/main" id="{63783A04-0AD8-025D-6E46-1F39D642CF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7240" y="3575205"/>
            <a:ext cx="3050286" cy="1451515"/>
          </a:xfrm>
          <a:prstGeom prst="rect">
            <a:avLst/>
          </a:prstGeom>
        </p:spPr>
      </p:pic>
      <p:pic>
        <p:nvPicPr>
          <p:cNvPr id="49" name="Picture 48" descr="A close-up of a logo&#10;&#10;AI-generated content may be incorrect.">
            <a:extLst>
              <a:ext uri="{FF2B5EF4-FFF2-40B4-BE49-F238E27FC236}">
                <a16:creationId xmlns:a16="http://schemas.microsoft.com/office/drawing/2014/main" id="{9ABC075B-A012-84BC-73DE-5F52386487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34754" y="2386485"/>
            <a:ext cx="2065020" cy="1188720"/>
          </a:xfrm>
          <a:prstGeom prst="rect">
            <a:avLst/>
          </a:prstGeom>
        </p:spPr>
      </p:pic>
      <p:pic>
        <p:nvPicPr>
          <p:cNvPr id="51" name="Graphic 50">
            <a:extLst>
              <a:ext uri="{FF2B5EF4-FFF2-40B4-BE49-F238E27FC236}">
                <a16:creationId xmlns:a16="http://schemas.microsoft.com/office/drawing/2014/main" id="{CB31CF4C-AC25-29F4-A680-CB5F0D8D3D2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41162" y="5287625"/>
            <a:ext cx="2152650" cy="485775"/>
          </a:xfrm>
          <a:prstGeom prst="rect">
            <a:avLst/>
          </a:prstGeom>
        </p:spPr>
      </p:pic>
      <p:pic>
        <p:nvPicPr>
          <p:cNvPr id="53" name="Picture 52" descr="A logo of a company&#10;&#10;AI-generated content may be incorrect.">
            <a:extLst>
              <a:ext uri="{FF2B5EF4-FFF2-40B4-BE49-F238E27FC236}">
                <a16:creationId xmlns:a16="http://schemas.microsoft.com/office/drawing/2014/main" id="{47857B0B-0FA4-200F-D701-04D7E83C340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45331" y="3952493"/>
            <a:ext cx="3050286" cy="697208"/>
          </a:xfrm>
          <a:prstGeom prst="rect">
            <a:avLst/>
          </a:prstGeom>
        </p:spPr>
      </p:pic>
      <p:sp>
        <p:nvSpPr>
          <p:cNvPr id="54" name="TextBox 53">
            <a:extLst>
              <a:ext uri="{FF2B5EF4-FFF2-40B4-BE49-F238E27FC236}">
                <a16:creationId xmlns:a16="http://schemas.microsoft.com/office/drawing/2014/main" id="{AC7EEA04-8C1D-A0AD-B66C-F8926F74338B}"/>
              </a:ext>
            </a:extLst>
          </p:cNvPr>
          <p:cNvSpPr txBox="1"/>
          <p:nvPr/>
        </p:nvSpPr>
        <p:spPr>
          <a:xfrm>
            <a:off x="1141525" y="6231812"/>
            <a:ext cx="9908949" cy="369332"/>
          </a:xfrm>
          <a:prstGeom prst="rect">
            <a:avLst/>
          </a:prstGeom>
          <a:noFill/>
        </p:spPr>
        <p:txBody>
          <a:bodyPr wrap="square" rtlCol="0">
            <a:spAutoFit/>
          </a:bodyPr>
          <a:lstStyle/>
          <a:p>
            <a:r>
              <a:rPr lang="en-US" b="1" dirty="0">
                <a:solidFill>
                  <a:srgbClr val="3E4AFF"/>
                </a:solidFill>
              </a:rPr>
              <a:t>We serve a wide range of clients, customizing the right solutions for their unique needs.</a:t>
            </a:r>
          </a:p>
        </p:txBody>
      </p:sp>
      <p:pic>
        <p:nvPicPr>
          <p:cNvPr id="3" name="Picture 2" descr="A blue x and n on a black background&#10;&#10;AI-generated content may be incorrect.">
            <a:extLst>
              <a:ext uri="{FF2B5EF4-FFF2-40B4-BE49-F238E27FC236}">
                <a16:creationId xmlns:a16="http://schemas.microsoft.com/office/drawing/2014/main" id="{1F9F8394-B1D5-0752-99E6-1DB1A40D0A9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86546" y="6109437"/>
            <a:ext cx="1042418" cy="534239"/>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AA28EAFD-E823-FDDC-E80E-0136F471BA01}"/>
              </a:ext>
            </a:extLst>
          </p:cNvPr>
          <p:cNvPicPr>
            <a:picLocks noChangeAspect="1"/>
          </p:cNvPicPr>
          <p:nvPr/>
        </p:nvPicPr>
        <p:blipFill>
          <a:blip r:embed="rId16">
            <a:extLst>
              <a:ext uri="{BEBA8EAE-BF5A-486C-A8C5-ECC9F3942E4B}">
                <a14:imgProps xmlns:a14="http://schemas.microsoft.com/office/drawing/2010/main">
                  <a14:imgLayer r:embed="rId1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749869" y="5256301"/>
            <a:ext cx="3049905" cy="766445"/>
          </a:xfrm>
          <a:prstGeom prst="rect">
            <a:avLst/>
          </a:prstGeom>
        </p:spPr>
      </p:pic>
    </p:spTree>
    <p:extLst>
      <p:ext uri="{BB962C8B-B14F-4D97-AF65-F5344CB8AC3E}">
        <p14:creationId xmlns:p14="http://schemas.microsoft.com/office/powerpoint/2010/main" val="4146455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ity skyline with a foggy sky&#10;&#10;AI-generated content may be incorrect.">
            <a:extLst>
              <a:ext uri="{FF2B5EF4-FFF2-40B4-BE49-F238E27FC236}">
                <a16:creationId xmlns:a16="http://schemas.microsoft.com/office/drawing/2014/main" id="{4366245F-C6F2-EFF1-EFA6-A3AE4E6E1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55"/>
            <a:ext cx="12192000" cy="6857999"/>
          </a:xfrm>
          <a:prstGeom prst="rect">
            <a:avLst/>
          </a:prstGeom>
        </p:spPr>
      </p:pic>
      <p:sp>
        <p:nvSpPr>
          <p:cNvPr id="17" name="Text Placeholder 16">
            <a:extLst>
              <a:ext uri="{FF2B5EF4-FFF2-40B4-BE49-F238E27FC236}">
                <a16:creationId xmlns:a16="http://schemas.microsoft.com/office/drawing/2014/main" id="{4E6B8FC3-C6AB-4C05-AB1A-6A425F437168}"/>
              </a:ext>
            </a:extLst>
          </p:cNvPr>
          <p:cNvSpPr>
            <a:spLocks noGrp="1"/>
          </p:cNvSpPr>
          <p:nvPr>
            <p:ph type="body" sz="quarter" idx="15"/>
          </p:nvPr>
        </p:nvSpPr>
        <p:spPr>
          <a:xfrm>
            <a:off x="718504" y="3410989"/>
            <a:ext cx="2700487" cy="3236164"/>
          </a:xfrm>
          <a:solidFill>
            <a:srgbClr val="E1EAF3"/>
          </a:solidFill>
        </p:spPr>
        <p:txBody>
          <a:bodyPr/>
          <a:lstStyle/>
          <a:p>
            <a:r>
              <a:rPr lang="en-US" sz="1200" b="0" i="0" dirty="0">
                <a:effectLst/>
              </a:rPr>
              <a:t>As CEO, David oversees all strategic business development efforts at Exergy Energy.</a:t>
            </a:r>
          </a:p>
          <a:p>
            <a:r>
              <a:rPr lang="en-US" sz="1200" b="0" i="0" dirty="0">
                <a:effectLst/>
              </a:rPr>
              <a:t>He has been a serial entrepreneur in the energy and technology sectors having founded and run several high-technology instrumentation and software companies. </a:t>
            </a:r>
          </a:p>
          <a:p>
            <a:r>
              <a:rPr lang="en-US" sz="1200" b="0" i="0" dirty="0">
                <a:effectLst/>
              </a:rPr>
              <a:t>David earned a B.S. in Engineering Chemistry and an MBA in Quantitative Finance from Lehigh University.</a:t>
            </a:r>
          </a:p>
          <a:p>
            <a:r>
              <a:rPr lang="en-US" sz="1200" dirty="0"/>
              <a:t>He has also been awarded 2 patents in operational efficiency and optimization in complex process industries. </a:t>
            </a:r>
          </a:p>
          <a:p>
            <a:r>
              <a:rPr lang="en-US" sz="1200" dirty="0"/>
              <a:t>To date David has successfully completed 55 generation projects ranging from 1MW to 100 MW.</a:t>
            </a:r>
          </a:p>
        </p:txBody>
      </p:sp>
      <p:sp>
        <p:nvSpPr>
          <p:cNvPr id="18" name="Text Placeholder 17">
            <a:extLst>
              <a:ext uri="{FF2B5EF4-FFF2-40B4-BE49-F238E27FC236}">
                <a16:creationId xmlns:a16="http://schemas.microsoft.com/office/drawing/2014/main" id="{6D905B54-BC78-4D3A-98A7-8BF350FAE60E}"/>
              </a:ext>
            </a:extLst>
          </p:cNvPr>
          <p:cNvSpPr>
            <a:spLocks noGrp="1"/>
          </p:cNvSpPr>
          <p:nvPr>
            <p:ph type="body" sz="quarter" idx="16"/>
          </p:nvPr>
        </p:nvSpPr>
        <p:spPr>
          <a:xfrm>
            <a:off x="711458" y="2972154"/>
            <a:ext cx="2517605" cy="382749"/>
          </a:xfrm>
        </p:spPr>
        <p:txBody>
          <a:bodyPr/>
          <a:lstStyle/>
          <a:p>
            <a:r>
              <a:rPr lang="en-US" dirty="0"/>
              <a:t>David March</a:t>
            </a:r>
          </a:p>
        </p:txBody>
      </p:sp>
      <p:sp>
        <p:nvSpPr>
          <p:cNvPr id="19" name="Text Placeholder 18">
            <a:extLst>
              <a:ext uri="{FF2B5EF4-FFF2-40B4-BE49-F238E27FC236}">
                <a16:creationId xmlns:a16="http://schemas.microsoft.com/office/drawing/2014/main" id="{35D841AC-77B9-46F0-877E-EDFD058BCBF2}"/>
              </a:ext>
            </a:extLst>
          </p:cNvPr>
          <p:cNvSpPr>
            <a:spLocks noGrp="1"/>
          </p:cNvSpPr>
          <p:nvPr>
            <p:ph type="body" sz="quarter" idx="17"/>
          </p:nvPr>
        </p:nvSpPr>
        <p:spPr>
          <a:xfrm>
            <a:off x="4819137" y="3423209"/>
            <a:ext cx="2517605" cy="3236164"/>
          </a:xfrm>
          <a:solidFill>
            <a:srgbClr val="E1EAF3"/>
          </a:solidFill>
        </p:spPr>
        <p:txBody>
          <a:bodyPr/>
          <a:lstStyle/>
          <a:p>
            <a:r>
              <a:rPr lang="en-US" sz="1250" dirty="0"/>
              <a:t>David leads finance and operations at the firm, serving as its Chief Financial Officer.</a:t>
            </a:r>
          </a:p>
          <a:p>
            <a:r>
              <a:rPr lang="en-US" sz="1250" dirty="0"/>
              <a:t>He has held several leadership roles as Portfolio Manager, Managing Partner of a </a:t>
            </a:r>
            <a:r>
              <a:rPr lang="en-US" sz="1250" dirty="0" err="1"/>
              <a:t>CleanTech</a:t>
            </a:r>
            <a:r>
              <a:rPr lang="en-US" sz="1250" dirty="0"/>
              <a:t> hedge fund, and he has held several research positions for private firms, investment banks, and a Registered Investment Company.</a:t>
            </a:r>
          </a:p>
          <a:p>
            <a:r>
              <a:rPr lang="en-US" sz="1250" dirty="0"/>
              <a:t>David earned his B.A. from Grinnell College, completed additional classes in accounting at Drake University, and holds an active Series 7/Registered Representatives license.</a:t>
            </a:r>
          </a:p>
        </p:txBody>
      </p:sp>
      <p:sp>
        <p:nvSpPr>
          <p:cNvPr id="20" name="Text Placeholder 19">
            <a:extLst>
              <a:ext uri="{FF2B5EF4-FFF2-40B4-BE49-F238E27FC236}">
                <a16:creationId xmlns:a16="http://schemas.microsoft.com/office/drawing/2014/main" id="{D20F164F-C51A-49BD-BCBB-07C7BED267C0}"/>
              </a:ext>
            </a:extLst>
          </p:cNvPr>
          <p:cNvSpPr>
            <a:spLocks noGrp="1"/>
          </p:cNvSpPr>
          <p:nvPr>
            <p:ph type="body" sz="quarter" idx="18"/>
          </p:nvPr>
        </p:nvSpPr>
        <p:spPr>
          <a:xfrm>
            <a:off x="4657866" y="2983731"/>
            <a:ext cx="2517605" cy="382749"/>
          </a:xfrm>
        </p:spPr>
        <p:txBody>
          <a:bodyPr/>
          <a:lstStyle/>
          <a:p>
            <a:r>
              <a:rPr lang="en-US" dirty="0"/>
              <a:t>David Kurzman</a:t>
            </a:r>
          </a:p>
        </p:txBody>
      </p:sp>
      <p:pic>
        <p:nvPicPr>
          <p:cNvPr id="6" name="Picture Placeholder 5" descr="A person in a suit&#10;&#10;AI-generated content may be incorrect.">
            <a:extLst>
              <a:ext uri="{FF2B5EF4-FFF2-40B4-BE49-F238E27FC236}">
                <a16:creationId xmlns:a16="http://schemas.microsoft.com/office/drawing/2014/main" id="{D3FADA7C-9527-9B59-C8EC-9956772B7F8D}"/>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509" b="1509"/>
          <a:stretch>
            <a:fillRect/>
          </a:stretch>
        </p:blipFill>
        <p:spPr>
          <a:xfrm>
            <a:off x="1123882" y="1249077"/>
            <a:ext cx="1643384" cy="1643384"/>
          </a:xfrm>
        </p:spPr>
      </p:pic>
      <p:pic>
        <p:nvPicPr>
          <p:cNvPr id="10" name="Picture Placeholder 9" descr="A person in a suit&#10;&#10;AI-generated content may be incorrect.">
            <a:extLst>
              <a:ext uri="{FF2B5EF4-FFF2-40B4-BE49-F238E27FC236}">
                <a16:creationId xmlns:a16="http://schemas.microsoft.com/office/drawing/2014/main" id="{F5FC43AF-6DFC-D667-83E6-9BC6A1368E62}"/>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367" b="2367"/>
          <a:stretch>
            <a:fillRect/>
          </a:stretch>
        </p:blipFill>
        <p:spPr>
          <a:xfrm>
            <a:off x="5256247" y="1328769"/>
            <a:ext cx="1643384" cy="1643384"/>
          </a:xfrm>
        </p:spPr>
      </p:pic>
      <p:sp>
        <p:nvSpPr>
          <p:cNvPr id="33" name="TextBox 32">
            <a:extLst>
              <a:ext uri="{FF2B5EF4-FFF2-40B4-BE49-F238E27FC236}">
                <a16:creationId xmlns:a16="http://schemas.microsoft.com/office/drawing/2014/main" id="{5B016C1A-FB9A-C2A7-53E4-585DA958515D}"/>
              </a:ext>
            </a:extLst>
          </p:cNvPr>
          <p:cNvSpPr txBox="1"/>
          <p:nvPr/>
        </p:nvSpPr>
        <p:spPr>
          <a:xfrm>
            <a:off x="1970261" y="393192"/>
            <a:ext cx="6608091" cy="707886"/>
          </a:xfrm>
          <a:prstGeom prst="rect">
            <a:avLst/>
          </a:prstGeom>
          <a:noFill/>
        </p:spPr>
        <p:txBody>
          <a:bodyPr wrap="none" rtlCol="0">
            <a:spAutoFit/>
          </a:bodyPr>
          <a:lstStyle/>
          <a:p>
            <a:r>
              <a:rPr lang="en-US" sz="4000" b="1" dirty="0"/>
              <a:t>Exergy’s Management Team</a:t>
            </a:r>
          </a:p>
        </p:txBody>
      </p:sp>
      <p:pic>
        <p:nvPicPr>
          <p:cNvPr id="2" name="Picture 1" descr="A blue x and n on a black background&#10;&#10;AI-generated content may be incorrect.">
            <a:extLst>
              <a:ext uri="{FF2B5EF4-FFF2-40B4-BE49-F238E27FC236}">
                <a16:creationId xmlns:a16="http://schemas.microsoft.com/office/drawing/2014/main" id="{07A51326-8840-7334-BDA0-C6D8497513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9647" y="212896"/>
            <a:ext cx="1042418" cy="534239"/>
          </a:xfrm>
          <a:prstGeom prst="rect">
            <a:avLst/>
          </a:prstGeom>
        </p:spPr>
      </p:pic>
      <p:pic>
        <p:nvPicPr>
          <p:cNvPr id="3" name="Picture Placeholder 13">
            <a:extLst>
              <a:ext uri="{FF2B5EF4-FFF2-40B4-BE49-F238E27FC236}">
                <a16:creationId xmlns:a16="http://schemas.microsoft.com/office/drawing/2014/main" id="{1051EFFB-C0E5-71EA-3FE6-0CF93AB434FC}"/>
              </a:ext>
            </a:extLst>
          </p:cNvPr>
          <p:cNvPicPr>
            <a:picLocks noChangeAspect="1"/>
          </p:cNvPicPr>
          <p:nvPr/>
        </p:nvPicPr>
        <p:blipFill>
          <a:blip r:embed="rId7">
            <a:extLst>
              <a:ext uri="{28A0092B-C50C-407E-A947-70E740481C1C}">
                <a14:useLocalDpi xmlns:a14="http://schemas.microsoft.com/office/drawing/2010/main" val="0"/>
              </a:ext>
            </a:extLst>
          </a:blip>
          <a:srcRect l="3247" r="3247"/>
          <a:stretch/>
        </p:blipFill>
        <p:spPr>
          <a:xfrm>
            <a:off x="9066072" y="1328769"/>
            <a:ext cx="1643384" cy="1643384"/>
          </a:xfrm>
          <a:prstGeom prst="ellipse">
            <a:avLst/>
          </a:prstGeom>
        </p:spPr>
      </p:pic>
      <p:sp>
        <p:nvSpPr>
          <p:cNvPr id="7" name="Text Placeholder 21">
            <a:extLst>
              <a:ext uri="{FF2B5EF4-FFF2-40B4-BE49-F238E27FC236}">
                <a16:creationId xmlns:a16="http://schemas.microsoft.com/office/drawing/2014/main" id="{449F2167-D632-5587-66A7-1AF21453B2EC}"/>
              </a:ext>
            </a:extLst>
          </p:cNvPr>
          <p:cNvSpPr txBox="1">
            <a:spLocks/>
          </p:cNvSpPr>
          <p:nvPr/>
        </p:nvSpPr>
        <p:spPr>
          <a:xfrm>
            <a:off x="8736888" y="2972154"/>
            <a:ext cx="2517605" cy="382749"/>
          </a:xfrm>
          <a:prstGeom prst="rect">
            <a:avLst/>
          </a:prstGeom>
        </p:spPr>
        <p:txBody>
          <a:bodyPr vert="horz" lIns="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Veronica Lombardi</a:t>
            </a:r>
          </a:p>
        </p:txBody>
      </p:sp>
      <p:sp>
        <p:nvSpPr>
          <p:cNvPr id="8" name="Text Placeholder 20">
            <a:extLst>
              <a:ext uri="{FF2B5EF4-FFF2-40B4-BE49-F238E27FC236}">
                <a16:creationId xmlns:a16="http://schemas.microsoft.com/office/drawing/2014/main" id="{DA932532-79FC-0AB0-ADC1-9C468B2F4554}"/>
              </a:ext>
            </a:extLst>
          </p:cNvPr>
          <p:cNvSpPr txBox="1">
            <a:spLocks/>
          </p:cNvSpPr>
          <p:nvPr/>
        </p:nvSpPr>
        <p:spPr>
          <a:xfrm>
            <a:off x="8736888" y="3410989"/>
            <a:ext cx="2596865" cy="3248384"/>
          </a:xfrm>
          <a:prstGeom prst="rect">
            <a:avLst/>
          </a:prstGeom>
          <a:solidFill>
            <a:srgbClr val="E1EAF3"/>
          </a:solidFill>
        </p:spPr>
        <p:txBody>
          <a:bodyPr vert="horz" lIns="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t>Veronica is Chief of Staff and Project Manager at Exergy Energy.</a:t>
            </a:r>
          </a:p>
          <a:p>
            <a:r>
              <a:rPr lang="en-US" sz="1300" dirty="0"/>
              <a:t>She has led project administration and client success teams in the energy industry for many years.</a:t>
            </a:r>
          </a:p>
          <a:p>
            <a:r>
              <a:rPr lang="en-US" sz="1300" dirty="0"/>
              <a:t>Prior to joining Exergy she managed operations for a solar development company, working with directors and staff of non-profit institutions across the country and completing over 100 systems currently in operation.</a:t>
            </a:r>
          </a:p>
          <a:p>
            <a:r>
              <a:rPr lang="en-US" sz="1300" dirty="0"/>
              <a:t>Veronica earned her B.A. from Pomona College and holds certifications in sales and service.</a:t>
            </a:r>
          </a:p>
        </p:txBody>
      </p:sp>
    </p:spTree>
    <p:extLst>
      <p:ext uri="{BB962C8B-B14F-4D97-AF65-F5344CB8AC3E}">
        <p14:creationId xmlns:p14="http://schemas.microsoft.com/office/powerpoint/2010/main" val="1684697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E9B1D74-23DD-4C02-86E3-12D8ADFF7196}">
  <we:reference id="WA104380526" version="1.2.0.0" store="Omex" storeType="OMEX"/>
  <we:alternateReferences>
    <we:reference id="WA104380526" version="1.2.0.0" store="WA10438052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5c7a035-841b-41d3-a68c-aca8845b7f69">
      <Terms xmlns="http://schemas.microsoft.com/office/infopath/2007/PartnerControls"/>
    </lcf76f155ced4ddcb4097134ff3c332f>
    <Status xmlns="b5c7a035-841b-41d3-a68c-aca8845b7f69" xsi:nil="true"/>
    <TaxCatchAll xmlns="859bf344-1f00-48ff-bedc-cd5c13a9b2f2" xsi:nil="true"/>
    <Notes xmlns="b5c7a035-841b-41d3-a68c-aca8845b7f6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2B65A39C7FB347994F392BB69D4687" ma:contentTypeVersion="19" ma:contentTypeDescription="Create a new document." ma:contentTypeScope="" ma:versionID="ddd2fd0d20508c5d408d2da09891b2a6">
  <xsd:schema xmlns:xsd="http://www.w3.org/2001/XMLSchema" xmlns:xs="http://www.w3.org/2001/XMLSchema" xmlns:p="http://schemas.microsoft.com/office/2006/metadata/properties" xmlns:ns2="b5c7a035-841b-41d3-a68c-aca8845b7f69" xmlns:ns3="859bf344-1f00-48ff-bedc-cd5c13a9b2f2" targetNamespace="http://schemas.microsoft.com/office/2006/metadata/properties" ma:root="true" ma:fieldsID="93f631770ef7a1ed73268fa2bb1edda0" ns2:_="" ns3:_="">
    <xsd:import namespace="b5c7a035-841b-41d3-a68c-aca8845b7f69"/>
    <xsd:import namespace="859bf344-1f00-48ff-bedc-cd5c13a9b2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Statu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7a035-841b-41d3-a68c-aca8845b7f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e2599c7-fa72-46d0-a2f4-3e35bc3c8e6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Status" ma:index="24" nillable="true" ma:displayName="Status" ma:description="Indicates if file has been uploaded to vtenext" ma:format="Dropdown" ma:internalName="Status">
      <xsd:simpleType>
        <xsd:restriction base="dms:Choice">
          <xsd:enumeration value="Uploaded"/>
        </xsd:restriction>
      </xsd:simpleType>
    </xsd:element>
    <xsd:element name="Notes" ma:index="25" nillable="true" ma:displayName="Notes" ma:description="Allows user to provide details" ma:format="Dropdown" ma:internalName="Notes">
      <xsd:simpleType>
        <xsd:restriction base="dms:Note">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9bf344-1f00-48ff-bedc-cd5c13a9b2f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e32eef2-a4fe-44fa-ade9-995a26cb1d30}" ma:internalName="TaxCatchAll" ma:showField="CatchAllData" ma:web="859bf344-1f00-48ff-bedc-cd5c13a9b2f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315BB2-ABF7-42A5-9C9C-66FAAB466140}">
  <ds:schemaRefs>
    <ds:schemaRef ds:uri="http://schemas.microsoft.com/office/2006/metadata/properties"/>
    <ds:schemaRef ds:uri="http://schemas.microsoft.com/office/infopath/2007/PartnerControls"/>
    <ds:schemaRef ds:uri="b5c7a035-841b-41d3-a68c-aca8845b7f69"/>
    <ds:schemaRef ds:uri="859bf344-1f00-48ff-bedc-cd5c13a9b2f2"/>
  </ds:schemaRefs>
</ds:datastoreItem>
</file>

<file path=customXml/itemProps2.xml><?xml version="1.0" encoding="utf-8"?>
<ds:datastoreItem xmlns:ds="http://schemas.openxmlformats.org/officeDocument/2006/customXml" ds:itemID="{91322258-A7C0-4FA3-B47F-3EB9BA405CD8}">
  <ds:schemaRefs>
    <ds:schemaRef ds:uri="http://schemas.microsoft.com/sharepoint/v3/contenttype/forms"/>
  </ds:schemaRefs>
</ds:datastoreItem>
</file>

<file path=customXml/itemProps3.xml><?xml version="1.0" encoding="utf-8"?>
<ds:datastoreItem xmlns:ds="http://schemas.openxmlformats.org/officeDocument/2006/customXml" ds:itemID="{C8F3F2B5-88C6-4845-BC9A-88409430A429}"/>
</file>

<file path=docProps/app.xml><?xml version="1.0" encoding="utf-8"?>
<Properties xmlns="http://schemas.openxmlformats.org/officeDocument/2006/extended-properties" xmlns:vt="http://schemas.openxmlformats.org/officeDocument/2006/docPropsVTypes">
  <TotalTime>783</TotalTime>
  <Words>643</Words>
  <Application>Microsoft Office PowerPoint</Application>
  <PresentationFormat>Widescreen</PresentationFormat>
  <Paragraphs>72</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Veronica Lombardi</dc:creator>
  <cp:lastModifiedBy>Veronica Lombardi</cp:lastModifiedBy>
  <cp:revision>21</cp:revision>
  <dcterms:created xsi:type="dcterms:W3CDTF">2025-08-15T19:55:00Z</dcterms:created>
  <dcterms:modified xsi:type="dcterms:W3CDTF">2025-11-20T20:36:22Z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0x010100CB2B65A39C7FB347994F392BB69D4687</vt:lpwstr>
  </property>
  <property fmtid="{D5CDD505-2E9C-101B-9397-08002B2CF9AE}" pid="3" name="MediaServiceImageTags">
    <vt:lpwstr/>
  </property>
</Properties>
</file>